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style1.xml" ContentType="application/vnd.ms-office.chartstyle+xml"/>
  <Override PartName="/ppt/charts/colors1.xml" ContentType="application/vnd.ms-office.chartcolorstyle+xml"/>
  <Override PartName="/ppt/charts/chart24.xml" ContentType="application/vnd.openxmlformats-officedocument.drawingml.chart+xml"/>
  <Override PartName="/ppt/charts/style2.xml" ContentType="application/vnd.ms-office.chartstyle+xml"/>
  <Override PartName="/ppt/charts/colors2.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74" r:id="rId3"/>
    <p:sldId id="273" r:id="rId4"/>
    <p:sldId id="278" r:id="rId5"/>
    <p:sldId id="277" r:id="rId6"/>
    <p:sldId id="271" r:id="rId7"/>
    <p:sldId id="276" r:id="rId8"/>
    <p:sldId id="275" r:id="rId9"/>
    <p:sldId id="279" r:id="rId10"/>
    <p:sldId id="258" r:id="rId11"/>
    <p:sldId id="261" r:id="rId12"/>
    <p:sldId id="260" r:id="rId13"/>
    <p:sldId id="256" r:id="rId14"/>
    <p:sldId id="257" r:id="rId15"/>
    <p:sldId id="266" r:id="rId16"/>
    <p:sldId id="267" r:id="rId17"/>
    <p:sldId id="268" r:id="rId18"/>
    <p:sldId id="280" r:id="rId19"/>
    <p:sldId id="262" r:id="rId20"/>
    <p:sldId id="263" r:id="rId21"/>
    <p:sldId id="26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68" d="100"/>
          <a:sy n="68" d="100"/>
        </p:scale>
        <p:origin x="616"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openxmlformats.org/officeDocument/2006/relationships/oleObject" Target="file:///C:\Users\user\Desktop\Ghazal\NewAgeDataPieChart.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user\Desktop\Ghazal\Employement_PieChart.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user\Desktop\Ghazal\Employement_PieChart.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user\Desktop\Ghazal\EducationLevel_PieChart.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user\Desktop\Ghazal\EducationLevel_PieChart.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C:\Users\user\Desktop\Ghazal\EducationLevel_PieChart.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C:\Users\user\Desktop\Ghazal\EducationLevel_PieChart.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C:\Users\user\Desktop\Ghazal\EducationLevel_PieChart.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C:\Users\user\Desktop\Ghazal\EducationLevel_PieChart.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file:///C:\Users\user\Desktop\Ghazal\EducationLevel_PieChart.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file:///C:\Users\user\Desktop\Ghazal\EducationLevel_PieChart.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user\Desktop\Ghazal\NewAgeDataPieChart.xlsx" TargetMode="External"/></Relationships>
</file>

<file path=ppt/charts/_rels/chart20.xml.rels><?xml version="1.0" encoding="UTF-8" standalone="yes"?>
<Relationships xmlns="http://schemas.openxmlformats.org/package/2006/relationships"><Relationship Id="rId1" Type="http://schemas.openxmlformats.org/officeDocument/2006/relationships/oleObject" Target="file:///C:\Users\user\Desktop\Ghazal\EducationLevel_PieChart.xlsx" TargetMode="External"/></Relationships>
</file>

<file path=ppt/charts/_rels/chart21.xml.rels><?xml version="1.0" encoding="UTF-8" standalone="yes"?>
<Relationships xmlns="http://schemas.openxmlformats.org/package/2006/relationships"><Relationship Id="rId1" Type="http://schemas.openxmlformats.org/officeDocument/2006/relationships/oleObject" Target="file:///C:\Users\user\Desktop\Ghazal\EducationLevel_PieChart.xlsx" TargetMode="External"/></Relationships>
</file>

<file path=ppt/charts/_rels/chart22.xml.rels><?xml version="1.0" encoding="UTF-8" standalone="yes"?>
<Relationships xmlns="http://schemas.openxmlformats.org/package/2006/relationships"><Relationship Id="rId1" Type="http://schemas.openxmlformats.org/officeDocument/2006/relationships/oleObject" Target="file:///C:\Users\user\Desktop\Ghazal\EducationLevel_PieChart.xlsx" TargetMode="External"/></Relationships>
</file>

<file path=ppt/charts/_rels/chart23.xml.rels><?xml version="1.0" encoding="UTF-8" standalone="yes"?>
<Relationships xmlns="http://schemas.openxmlformats.org/package/2006/relationships"><Relationship Id="rId3" Type="http://schemas.openxmlformats.org/officeDocument/2006/relationships/oleObject" Target="file:///C:\Users\pooja\Desktop\IAS\Book2.xlsx" TargetMode="External"/><Relationship Id="rId2" Type="http://schemas.microsoft.com/office/2011/relationships/chartColorStyle" Target="colors1.xml"/><Relationship Id="rId1" Type="http://schemas.microsoft.com/office/2011/relationships/chartStyle" Target="style1.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pooja\Desktop\IAS\Book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oleObject" Target="file:///C:\Users\user\Desktop\Ghazal\NewAgeDataPieChart.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user\Desktop\Ghazal\NewAgeDataPieChart.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user\Desktop\Ghazal\NewAgeDataPieChart.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user\Desktop\Ghazal\NewAgeDataPieChart.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user\Desktop\Ghazal\NewAgeDataPieChart.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user\Desktop\Ghazal\NewAgeDataPieChart.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user\Desktop\Ghazal\Employement_PieChar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100" baseline="0">
                <a:solidFill>
                  <a:schemeClr val="tx1"/>
                </a:solidFill>
              </a:defRPr>
            </a:pPr>
            <a:r>
              <a:rPr lang="en-US" sz="1100" baseline="0" dirty="0">
                <a:solidFill>
                  <a:schemeClr val="tx1"/>
                </a:solidFill>
              </a:rPr>
              <a:t>Age0-19_PieChart</a:t>
            </a:r>
          </a:p>
        </c:rich>
      </c:tx>
      <c:overlay val="0"/>
    </c:title>
    <c:autoTitleDeleted val="0"/>
    <c:plotArea>
      <c:layout/>
      <c:pieChart>
        <c:varyColors val="1"/>
        <c:ser>
          <c:idx val="0"/>
          <c:order val="0"/>
          <c:dLbls>
            <c:spPr>
              <a:noFill/>
              <a:ln>
                <a:noFill/>
              </a:ln>
              <a:effectLst/>
            </c:spPr>
            <c:txPr>
              <a:bodyPr/>
              <a:lstStyle/>
              <a:p>
                <a:pPr>
                  <a:defRPr sz="900" baseline="0">
                    <a:solidFill>
                      <a:schemeClr val="tx1"/>
                    </a:solidFill>
                  </a:defRPr>
                </a:pPr>
                <a:endParaRPr lang="en-US"/>
              </a:p>
            </c:txPr>
            <c:showLegendKey val="0"/>
            <c:showVal val="0"/>
            <c:showCatName val="0"/>
            <c:showSerName val="0"/>
            <c:showPercent val="1"/>
            <c:showBubbleSize val="0"/>
            <c:showLeaderLines val="1"/>
            <c:leaderLines>
              <c:spPr>
                <a:ln>
                  <a:solidFill>
                    <a:schemeClr val="tx1"/>
                  </a:solidFill>
                </a:ln>
              </c:spPr>
            </c:leaderLines>
            <c:extLst>
              <c:ext xmlns:c15="http://schemas.microsoft.com/office/drawing/2012/chart" uri="{CE6537A1-D6FC-4f65-9D91-7224C49458BB}"/>
            </c:extLst>
          </c:dLbls>
          <c:cat>
            <c:strRef>
              <c:f>'Age0-19_PieChart'!$K$448:$Y$448</c:f>
              <c:strCache>
                <c:ptCount val="15"/>
                <c:pt idx="0">
                  <c:v>WeeklyHoursWorked</c:v>
                </c:pt>
                <c:pt idx="1">
                  <c:v>Sleeping</c:v>
                </c:pt>
                <c:pt idx="2">
                  <c:v>Grooming</c:v>
                </c:pt>
                <c:pt idx="3">
                  <c:v>Housework</c:v>
                </c:pt>
                <c:pt idx="4">
                  <c:v>Food&amp;DrinkPrep</c:v>
                </c:pt>
                <c:pt idx="5">
                  <c:v>CaringforChildren</c:v>
                </c:pt>
                <c:pt idx="6">
                  <c:v>PlayingwithChildren</c:v>
                </c:pt>
                <c:pt idx="7">
                  <c:v>JobSearching</c:v>
                </c:pt>
                <c:pt idx="8">
                  <c:v>Shopping</c:v>
                </c:pt>
                <c:pt idx="9">
                  <c:v>EatingandDrinking</c:v>
                </c:pt>
                <c:pt idx="10">
                  <c:v>Socializing&amp;Relaxing</c:v>
                </c:pt>
                <c:pt idx="11">
                  <c:v>Television</c:v>
                </c:pt>
                <c:pt idx="12">
                  <c:v>Golfing</c:v>
                </c:pt>
                <c:pt idx="13">
                  <c:v>Running</c:v>
                </c:pt>
                <c:pt idx="14">
                  <c:v>Volunteering</c:v>
                </c:pt>
              </c:strCache>
            </c:strRef>
          </c:cat>
          <c:val>
            <c:numRef>
              <c:f>'Age0-19_PieChart'!$K$449:$Y$449</c:f>
              <c:numCache>
                <c:formatCode>General</c:formatCode>
                <c:ptCount val="15"/>
                <c:pt idx="0">
                  <c:v>6.7840909090909092</c:v>
                </c:pt>
                <c:pt idx="1">
                  <c:v>9.9485909090909175</c:v>
                </c:pt>
                <c:pt idx="2">
                  <c:v>0.75270454545454524</c:v>
                </c:pt>
                <c:pt idx="3">
                  <c:v>0.28599999999999998</c:v>
                </c:pt>
                <c:pt idx="4">
                  <c:v>0.17306818181818179</c:v>
                </c:pt>
                <c:pt idx="5">
                  <c:v>7.6386363636363641E-2</c:v>
                </c:pt>
                <c:pt idx="6">
                  <c:v>2.8772727272727273E-2</c:v>
                </c:pt>
                <c:pt idx="7">
                  <c:v>2.4045454545454547E-2</c:v>
                </c:pt>
                <c:pt idx="8">
                  <c:v>0.29772727272727262</c:v>
                </c:pt>
                <c:pt idx="9">
                  <c:v>0.9357272727272733</c:v>
                </c:pt>
                <c:pt idx="10">
                  <c:v>5.0131363636363631</c:v>
                </c:pt>
                <c:pt idx="11">
                  <c:v>2.3924090909090916</c:v>
                </c:pt>
                <c:pt idx="12">
                  <c:v>2.7045454545454546E-2</c:v>
                </c:pt>
                <c:pt idx="13">
                  <c:v>4.3568181818181825E-2</c:v>
                </c:pt>
                <c:pt idx="14">
                  <c:v>9.3886363636363643E-2</c:v>
                </c:pt>
              </c:numCache>
            </c:numRef>
          </c:val>
          <c:extLst>
            <c:ext xmlns:c16="http://schemas.microsoft.com/office/drawing/2014/chart" uri="{C3380CC4-5D6E-409C-BE32-E72D297353CC}">
              <c16:uniqueId val="{00000000-60F6-4DFB-810C-1A0ACF967834}"/>
            </c:ext>
          </c:extLst>
        </c:ser>
        <c:dLbls>
          <c:showLegendKey val="0"/>
          <c:showVal val="0"/>
          <c:showCatName val="0"/>
          <c:showSerName val="0"/>
          <c:showPercent val="0"/>
          <c:showBubbleSize val="0"/>
          <c:showLeaderLines val="1"/>
        </c:dLbls>
        <c:firstSliceAng val="0"/>
      </c:pieChart>
    </c:plotArea>
    <c:plotVisOnly val="1"/>
    <c:dispBlanksAs val="gap"/>
    <c:showDLblsOverMax val="0"/>
  </c:chart>
  <c:spPr>
    <a:noFill/>
    <a:ln>
      <a:noFill/>
    </a:ln>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549319192384123"/>
          <c:y val="0.11933070866141732"/>
          <c:w val="0.83423608028397445"/>
          <c:h val="0.55915300546448088"/>
        </c:manualLayout>
      </c:layout>
      <c:pieChart>
        <c:varyColors val="1"/>
        <c:ser>
          <c:idx val="0"/>
          <c:order val="0"/>
          <c:dLbls>
            <c:spPr>
              <a:noFill/>
              <a:ln>
                <a:noFill/>
              </a:ln>
              <a:effectLst/>
            </c:spPr>
            <c:txPr>
              <a:bodyPr/>
              <a:lstStyle/>
              <a:p>
                <a:pPr algn="ctr">
                  <a:defRPr lang="en-US" sz="105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a:solidFill>
                    <a:schemeClr val="tx1"/>
                  </a:solidFill>
                </a:ln>
              </c:spPr>
            </c:leaderLines>
            <c:extLst>
              <c:ext xmlns:c15="http://schemas.microsoft.com/office/drawing/2012/chart" uri="{CE6537A1-D6FC-4f65-9D91-7224C49458BB}"/>
            </c:extLst>
          </c:dLbls>
          <c:cat>
            <c:strRef>
              <c:f>Unemployed_PieChart!$K$422:$Y$422</c:f>
              <c:strCache>
                <c:ptCount val="15"/>
                <c:pt idx="0">
                  <c:v>WeeklyHoursWorked</c:v>
                </c:pt>
                <c:pt idx="1">
                  <c:v>Sleeping</c:v>
                </c:pt>
                <c:pt idx="2">
                  <c:v>Grooming</c:v>
                </c:pt>
                <c:pt idx="3">
                  <c:v>Housework</c:v>
                </c:pt>
                <c:pt idx="4">
                  <c:v>Food&amp;DrinkPrep</c:v>
                </c:pt>
                <c:pt idx="5">
                  <c:v>CaringforChildren</c:v>
                </c:pt>
                <c:pt idx="6">
                  <c:v>PlayingwithChildren</c:v>
                </c:pt>
                <c:pt idx="7">
                  <c:v>JobSearching</c:v>
                </c:pt>
                <c:pt idx="8">
                  <c:v>Shopping</c:v>
                </c:pt>
                <c:pt idx="9">
                  <c:v>EatingandDrinking</c:v>
                </c:pt>
                <c:pt idx="10">
                  <c:v>Socializing&amp;Relaxing</c:v>
                </c:pt>
                <c:pt idx="11">
                  <c:v>Television</c:v>
                </c:pt>
                <c:pt idx="12">
                  <c:v>Golfing</c:v>
                </c:pt>
                <c:pt idx="13">
                  <c:v>Running</c:v>
                </c:pt>
                <c:pt idx="14">
                  <c:v>Volunteering</c:v>
                </c:pt>
              </c:strCache>
            </c:strRef>
          </c:cat>
          <c:val>
            <c:numRef>
              <c:f>Unemployed_PieChart!$K$423:$Y$423</c:f>
              <c:numCache>
                <c:formatCode>General</c:formatCode>
                <c:ptCount val="15"/>
                <c:pt idx="0">
                  <c:v>0</c:v>
                </c:pt>
                <c:pt idx="1">
                  <c:v>9.4837889688249408</c:v>
                </c:pt>
                <c:pt idx="2">
                  <c:v>0.61194244604316528</c:v>
                </c:pt>
                <c:pt idx="3">
                  <c:v>0.81498800959232631</c:v>
                </c:pt>
                <c:pt idx="4">
                  <c:v>0.74494004796163071</c:v>
                </c:pt>
                <c:pt idx="5">
                  <c:v>0.47647482014388504</c:v>
                </c:pt>
                <c:pt idx="6">
                  <c:v>0.13357314148681054</c:v>
                </c:pt>
                <c:pt idx="7">
                  <c:v>0.49592326139088744</c:v>
                </c:pt>
                <c:pt idx="8">
                  <c:v>0.36223021582733839</c:v>
                </c:pt>
                <c:pt idx="9">
                  <c:v>1.0429256594724221</c:v>
                </c:pt>
                <c:pt idx="10">
                  <c:v>5.7248441247002395</c:v>
                </c:pt>
                <c:pt idx="11">
                  <c:v>3.4926378896882517</c:v>
                </c:pt>
                <c:pt idx="12">
                  <c:v>5.9952038369304557E-3</c:v>
                </c:pt>
                <c:pt idx="13">
                  <c:v>1.2781774580335732E-2</c:v>
                </c:pt>
                <c:pt idx="14">
                  <c:v>0.14707434052757792</c:v>
                </c:pt>
              </c:numCache>
            </c:numRef>
          </c:val>
          <c:extLst>
            <c:ext xmlns:c16="http://schemas.microsoft.com/office/drawing/2014/chart" uri="{C3380CC4-5D6E-409C-BE32-E72D297353CC}">
              <c16:uniqueId val="{00000000-8EFF-4204-8FF0-90659EF8E7B8}"/>
            </c:ext>
          </c:extLst>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192457225591198E-2"/>
          <c:y val="0.17252573312329328"/>
          <c:w val="0.83744484837711486"/>
          <c:h val="0.51718223070585034"/>
        </c:manualLayout>
      </c:layout>
      <c:pieChart>
        <c:varyColors val="1"/>
        <c:ser>
          <c:idx val="0"/>
          <c:order val="0"/>
          <c:dLbls>
            <c:dLbl>
              <c:idx val="14"/>
              <c:layout>
                <c:manualLayout>
                  <c:x val="0.22344776017026349"/>
                  <c:y val="-2.4078769400150777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19D-4687-817D-EC3E7EE457A1}"/>
                </c:ext>
              </c:extLst>
            </c:dLbl>
            <c:spPr>
              <a:noFill/>
              <a:ln>
                <a:noFill/>
              </a:ln>
              <a:effectLst/>
            </c:spPr>
            <c:txPr>
              <a:bodyPr/>
              <a:lstStyle/>
              <a:p>
                <a:pPr algn="ctr">
                  <a:defRPr lang="en-US" sz="105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a:solidFill>
                    <a:schemeClr val="tx1"/>
                  </a:solidFill>
                </a:ln>
              </c:spPr>
            </c:leaderLines>
            <c:extLst>
              <c:ext xmlns:c15="http://schemas.microsoft.com/office/drawing/2012/chart" uri="{CE6537A1-D6FC-4f65-9D91-7224C49458BB}"/>
            </c:extLst>
          </c:dLbls>
          <c:cat>
            <c:strRef>
              <c:f>'Not in labor force_PieChart'!$K$2647:$Y$2647</c:f>
              <c:strCache>
                <c:ptCount val="15"/>
                <c:pt idx="0">
                  <c:v>WeeklyHoursWorked</c:v>
                </c:pt>
                <c:pt idx="1">
                  <c:v>Sleeping</c:v>
                </c:pt>
                <c:pt idx="2">
                  <c:v>Grooming</c:v>
                </c:pt>
                <c:pt idx="3">
                  <c:v>Housework</c:v>
                </c:pt>
                <c:pt idx="4">
                  <c:v>Food&amp;DrinkPrep</c:v>
                </c:pt>
                <c:pt idx="5">
                  <c:v>CaringforChildren</c:v>
                </c:pt>
                <c:pt idx="6">
                  <c:v>PlayingwithChildren</c:v>
                </c:pt>
                <c:pt idx="7">
                  <c:v>JobSearching</c:v>
                </c:pt>
                <c:pt idx="8">
                  <c:v>Shopping</c:v>
                </c:pt>
                <c:pt idx="9">
                  <c:v>EatingandDrinking</c:v>
                </c:pt>
                <c:pt idx="10">
                  <c:v>Socializing&amp;Relaxing</c:v>
                </c:pt>
                <c:pt idx="11">
                  <c:v>Television</c:v>
                </c:pt>
                <c:pt idx="12">
                  <c:v>Golfing</c:v>
                </c:pt>
                <c:pt idx="13">
                  <c:v>Running</c:v>
                </c:pt>
                <c:pt idx="14">
                  <c:v>Volunteering</c:v>
                </c:pt>
              </c:strCache>
            </c:strRef>
          </c:cat>
          <c:val>
            <c:numRef>
              <c:f>'Not in labor force_PieChart'!$K$2648:$Y$2648</c:f>
              <c:numCache>
                <c:formatCode>General</c:formatCode>
                <c:ptCount val="15"/>
                <c:pt idx="0">
                  <c:v>0</c:v>
                </c:pt>
                <c:pt idx="1">
                  <c:v>9.1738243089738631</c:v>
                </c:pt>
                <c:pt idx="2">
                  <c:v>0.63906474820143777</c:v>
                </c:pt>
                <c:pt idx="3">
                  <c:v>0.85910639909125219</c:v>
                </c:pt>
                <c:pt idx="4">
                  <c:v>0.68788716395304728</c:v>
                </c:pt>
                <c:pt idx="5">
                  <c:v>0.37867095797046552</c:v>
                </c:pt>
                <c:pt idx="6">
                  <c:v>0.12265429761453993</c:v>
                </c:pt>
                <c:pt idx="7">
                  <c:v>1.5471412343809164E-2</c:v>
                </c:pt>
                <c:pt idx="8">
                  <c:v>0.36437712987504733</c:v>
                </c:pt>
                <c:pt idx="9">
                  <c:v>1.1933244982960995</c:v>
                </c:pt>
                <c:pt idx="10">
                  <c:v>6.6576789095039581</c:v>
                </c:pt>
                <c:pt idx="11">
                  <c:v>3.9160242332449813</c:v>
                </c:pt>
                <c:pt idx="12">
                  <c:v>2.5456266565694816E-2</c:v>
                </c:pt>
                <c:pt idx="13">
                  <c:v>8.5232866338508153E-3</c:v>
                </c:pt>
                <c:pt idx="14">
                  <c:v>0.17180992048466492</c:v>
                </c:pt>
              </c:numCache>
            </c:numRef>
          </c:val>
          <c:extLst>
            <c:ext xmlns:c16="http://schemas.microsoft.com/office/drawing/2014/chart" uri="{C3380CC4-5D6E-409C-BE32-E72D297353CC}">
              <c16:uniqueId val="{00000000-219D-4687-817D-EC3E7EE457A1}"/>
            </c:ext>
          </c:extLst>
        </c:ser>
        <c:dLbls>
          <c:showLegendKey val="0"/>
          <c:showVal val="0"/>
          <c:showCatName val="0"/>
          <c:showSerName val="0"/>
          <c:showPercent val="0"/>
          <c:showBubbleSize val="0"/>
          <c:showLeaderLines val="1"/>
        </c:dLbls>
        <c:firstSliceAng val="0"/>
      </c:pieChart>
    </c:plotArea>
    <c:plotVisOnly val="1"/>
    <c:dispBlanksAs val="gap"/>
    <c:showDLblsOverMax val="0"/>
  </c:chart>
  <c:spPr>
    <a:noFill/>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1" i="0" u="none" strike="noStrike" kern="1200" spc="0" baseline="0">
                <a:solidFill>
                  <a:schemeClr val="tx1"/>
                </a:solidFill>
                <a:latin typeface="+mn-lt"/>
                <a:ea typeface="+mn-ea"/>
                <a:cs typeface="+mn-cs"/>
              </a:defRPr>
            </a:pPr>
            <a:r>
              <a:rPr lang="en-US" sz="1100" b="1">
                <a:solidFill>
                  <a:schemeClr val="tx1"/>
                </a:solidFill>
              </a:rPr>
              <a:t>9Grade_PieChart</a:t>
            </a:r>
          </a:p>
        </c:rich>
      </c:tx>
      <c:overlay val="0"/>
      <c:spPr>
        <a:noFill/>
        <a:ln>
          <a:noFill/>
        </a:ln>
        <a:effectLst/>
      </c:spPr>
    </c:title>
    <c:autoTitleDeleted val="0"/>
    <c:plotArea>
      <c:layout/>
      <c:pie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3785-4846-B2D1-AD5311F5DFDD}"/>
              </c:ext>
            </c:extLst>
          </c:dPt>
          <c:dPt>
            <c:idx val="1"/>
            <c:bubble3D val="0"/>
            <c:spPr>
              <a:solidFill>
                <a:schemeClr val="accent2"/>
              </a:solidFill>
              <a:ln w="19050">
                <a:noFill/>
              </a:ln>
              <a:effectLst/>
            </c:spPr>
            <c:extLst>
              <c:ext xmlns:c16="http://schemas.microsoft.com/office/drawing/2014/chart" uri="{C3380CC4-5D6E-409C-BE32-E72D297353CC}">
                <c16:uniqueId val="{00000003-3785-4846-B2D1-AD5311F5DFDD}"/>
              </c:ext>
            </c:extLst>
          </c:dPt>
          <c:dPt>
            <c:idx val="2"/>
            <c:bubble3D val="0"/>
            <c:spPr>
              <a:solidFill>
                <a:schemeClr val="accent3"/>
              </a:solidFill>
              <a:ln w="19050">
                <a:noFill/>
              </a:ln>
              <a:effectLst/>
            </c:spPr>
            <c:extLst>
              <c:ext xmlns:c16="http://schemas.microsoft.com/office/drawing/2014/chart" uri="{C3380CC4-5D6E-409C-BE32-E72D297353CC}">
                <c16:uniqueId val="{00000005-3785-4846-B2D1-AD5311F5DFDD}"/>
              </c:ext>
            </c:extLst>
          </c:dPt>
          <c:dPt>
            <c:idx val="3"/>
            <c:bubble3D val="0"/>
            <c:spPr>
              <a:solidFill>
                <a:schemeClr val="accent4"/>
              </a:solidFill>
              <a:ln w="19050">
                <a:noFill/>
              </a:ln>
              <a:effectLst/>
            </c:spPr>
            <c:extLst>
              <c:ext xmlns:c16="http://schemas.microsoft.com/office/drawing/2014/chart" uri="{C3380CC4-5D6E-409C-BE32-E72D297353CC}">
                <c16:uniqueId val="{00000007-3785-4846-B2D1-AD5311F5DFDD}"/>
              </c:ext>
            </c:extLst>
          </c:dPt>
          <c:dPt>
            <c:idx val="4"/>
            <c:bubble3D val="0"/>
            <c:spPr>
              <a:solidFill>
                <a:schemeClr val="accent5"/>
              </a:solidFill>
              <a:ln w="19050">
                <a:noFill/>
              </a:ln>
              <a:effectLst/>
            </c:spPr>
            <c:extLst>
              <c:ext xmlns:c16="http://schemas.microsoft.com/office/drawing/2014/chart" uri="{C3380CC4-5D6E-409C-BE32-E72D297353CC}">
                <c16:uniqueId val="{00000009-3785-4846-B2D1-AD5311F5DFDD}"/>
              </c:ext>
            </c:extLst>
          </c:dPt>
          <c:dPt>
            <c:idx val="5"/>
            <c:bubble3D val="0"/>
            <c:spPr>
              <a:solidFill>
                <a:schemeClr val="accent6"/>
              </a:solidFill>
              <a:ln w="19050">
                <a:noFill/>
              </a:ln>
              <a:effectLst/>
            </c:spPr>
            <c:extLst>
              <c:ext xmlns:c16="http://schemas.microsoft.com/office/drawing/2014/chart" uri="{C3380CC4-5D6E-409C-BE32-E72D297353CC}">
                <c16:uniqueId val="{0000000B-3785-4846-B2D1-AD5311F5DFDD}"/>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3785-4846-B2D1-AD5311F5DFDD}"/>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3785-4846-B2D1-AD5311F5DFDD}"/>
              </c:ext>
            </c:extLst>
          </c:dPt>
          <c:dPt>
            <c:idx val="8"/>
            <c:bubble3D val="0"/>
            <c:spPr>
              <a:solidFill>
                <a:schemeClr val="accent3">
                  <a:lumMod val="60000"/>
                </a:schemeClr>
              </a:solidFill>
              <a:ln w="19050">
                <a:noFill/>
              </a:ln>
              <a:effectLst/>
            </c:spPr>
            <c:extLst>
              <c:ext xmlns:c16="http://schemas.microsoft.com/office/drawing/2014/chart" uri="{C3380CC4-5D6E-409C-BE32-E72D297353CC}">
                <c16:uniqueId val="{00000011-3785-4846-B2D1-AD5311F5DFDD}"/>
              </c:ext>
            </c:extLst>
          </c:dPt>
          <c:dPt>
            <c:idx val="9"/>
            <c:bubble3D val="0"/>
            <c:spPr>
              <a:solidFill>
                <a:schemeClr val="accent4">
                  <a:lumMod val="60000"/>
                </a:schemeClr>
              </a:solidFill>
              <a:ln w="19050">
                <a:noFill/>
              </a:ln>
              <a:effectLst/>
            </c:spPr>
            <c:extLst>
              <c:ext xmlns:c16="http://schemas.microsoft.com/office/drawing/2014/chart" uri="{C3380CC4-5D6E-409C-BE32-E72D297353CC}">
                <c16:uniqueId val="{00000013-3785-4846-B2D1-AD5311F5DFDD}"/>
              </c:ext>
            </c:extLst>
          </c:dPt>
          <c:dPt>
            <c:idx val="10"/>
            <c:bubble3D val="0"/>
            <c:spPr>
              <a:solidFill>
                <a:schemeClr val="accent5">
                  <a:lumMod val="60000"/>
                </a:schemeClr>
              </a:solidFill>
              <a:ln w="19050">
                <a:noFill/>
              </a:ln>
              <a:effectLst/>
            </c:spPr>
            <c:extLst>
              <c:ext xmlns:c16="http://schemas.microsoft.com/office/drawing/2014/chart" uri="{C3380CC4-5D6E-409C-BE32-E72D297353CC}">
                <c16:uniqueId val="{00000015-3785-4846-B2D1-AD5311F5DFDD}"/>
              </c:ext>
            </c:extLst>
          </c:dPt>
          <c:dPt>
            <c:idx val="11"/>
            <c:bubble3D val="0"/>
            <c:spPr>
              <a:solidFill>
                <a:schemeClr val="accent6">
                  <a:lumMod val="60000"/>
                </a:schemeClr>
              </a:solidFill>
              <a:ln w="19050">
                <a:noFill/>
              </a:ln>
              <a:effectLst/>
            </c:spPr>
            <c:extLst>
              <c:ext xmlns:c16="http://schemas.microsoft.com/office/drawing/2014/chart" uri="{C3380CC4-5D6E-409C-BE32-E72D297353CC}">
                <c16:uniqueId val="{00000017-3785-4846-B2D1-AD5311F5DFDD}"/>
              </c:ext>
            </c:extLst>
          </c:dPt>
          <c:dPt>
            <c:idx val="12"/>
            <c:bubble3D val="0"/>
            <c:spPr>
              <a:solidFill>
                <a:schemeClr val="accent1">
                  <a:lumMod val="80000"/>
                  <a:lumOff val="20000"/>
                </a:schemeClr>
              </a:solidFill>
              <a:ln w="19050">
                <a:noFill/>
              </a:ln>
              <a:effectLst/>
            </c:spPr>
            <c:extLst>
              <c:ext xmlns:c16="http://schemas.microsoft.com/office/drawing/2014/chart" uri="{C3380CC4-5D6E-409C-BE32-E72D297353CC}">
                <c16:uniqueId val="{00000019-3785-4846-B2D1-AD5311F5DFDD}"/>
              </c:ext>
            </c:extLst>
          </c:dPt>
          <c:dPt>
            <c:idx val="13"/>
            <c:bubble3D val="0"/>
            <c:spPr>
              <a:solidFill>
                <a:schemeClr val="accent2">
                  <a:lumMod val="80000"/>
                  <a:lumOff val="20000"/>
                </a:schemeClr>
              </a:solidFill>
              <a:ln w="19050">
                <a:noFill/>
              </a:ln>
              <a:effectLst/>
            </c:spPr>
            <c:extLst>
              <c:ext xmlns:c16="http://schemas.microsoft.com/office/drawing/2014/chart" uri="{C3380CC4-5D6E-409C-BE32-E72D297353CC}">
                <c16:uniqueId val="{0000001B-3785-4846-B2D1-AD5311F5DFDD}"/>
              </c:ext>
            </c:extLst>
          </c:dPt>
          <c:dPt>
            <c:idx val="14"/>
            <c:bubble3D val="0"/>
            <c:spPr>
              <a:solidFill>
                <a:schemeClr val="accent3">
                  <a:lumMod val="80000"/>
                  <a:lumOff val="20000"/>
                </a:schemeClr>
              </a:solidFill>
              <a:ln w="19050">
                <a:noFill/>
              </a:ln>
              <a:effectLst/>
            </c:spPr>
            <c:extLst>
              <c:ext xmlns:c16="http://schemas.microsoft.com/office/drawing/2014/chart" uri="{C3380CC4-5D6E-409C-BE32-E72D297353CC}">
                <c16:uniqueId val="{0000001D-3785-4846-B2D1-AD5311F5DFDD}"/>
              </c:ext>
            </c:extLst>
          </c:dPt>
          <c:dLbls>
            <c:dLbl>
              <c:idx val="2"/>
              <c:layout>
                <c:manualLayout>
                  <c:x val="0.25774791737989272"/>
                  <c:y val="6.102653834937299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3785-4846-B2D1-AD5311F5DFDD}"/>
                </c:ext>
              </c:extLst>
            </c:dLbl>
            <c:dLbl>
              <c:idx val="4"/>
              <c:layout>
                <c:manualLayout>
                  <c:x val="-5.9254821408193537E-3"/>
                  <c:y val="0.24916156313794108"/>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3785-4846-B2D1-AD5311F5DFDD}"/>
                </c:ext>
              </c:extLst>
            </c:dLbl>
            <c:dLbl>
              <c:idx val="6"/>
              <c:layout>
                <c:manualLayout>
                  <c:x val="1.6705466164555517E-2"/>
                  <c:y val="0.1287468649752114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3785-4846-B2D1-AD5311F5DFDD}"/>
                </c:ext>
              </c:extLst>
            </c:dLbl>
            <c:dLbl>
              <c:idx val="7"/>
              <c:layout>
                <c:manualLayout>
                  <c:x val="2.2765034805431929E-2"/>
                  <c:y val="1.780752405949256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F-3785-4846-B2D1-AD5311F5DFDD}"/>
                </c:ext>
              </c:extLst>
            </c:dLbl>
            <c:dLbl>
              <c:idx val="8"/>
              <c:layout>
                <c:manualLayout>
                  <c:x val="2.5865571151432159E-2"/>
                  <c:y val="-2.244765237678623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1-3785-4846-B2D1-AD5311F5DFDD}"/>
                </c:ext>
              </c:extLst>
            </c:dLbl>
            <c:dLbl>
              <c:idx val="9"/>
              <c:layout>
                <c:manualLayout>
                  <c:x val="4.5765148921602189E-2"/>
                  <c:y val="-0.25986380869058034"/>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3-3785-4846-B2D1-AD5311F5DFD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'[EducationLevel_PieChart.xlsx]9Grade_PieChart'!$K$234:$Y$234</c:f>
              <c:strCache>
                <c:ptCount val="15"/>
                <c:pt idx="0">
                  <c:v>WeeklyHoursWorked</c:v>
                </c:pt>
                <c:pt idx="1">
                  <c:v>Sleeping</c:v>
                </c:pt>
                <c:pt idx="2">
                  <c:v>Grooming</c:v>
                </c:pt>
                <c:pt idx="3">
                  <c:v>Housework</c:v>
                </c:pt>
                <c:pt idx="4">
                  <c:v>Food&amp;DrinkPrep</c:v>
                </c:pt>
                <c:pt idx="5">
                  <c:v>CaringforChildren</c:v>
                </c:pt>
                <c:pt idx="6">
                  <c:v>PlayingwithChildren</c:v>
                </c:pt>
                <c:pt idx="7">
                  <c:v>JobSearching</c:v>
                </c:pt>
                <c:pt idx="8">
                  <c:v>Shopping</c:v>
                </c:pt>
                <c:pt idx="9">
                  <c:v>EatingandDrinking</c:v>
                </c:pt>
                <c:pt idx="10">
                  <c:v>Socializing&amp;Relaxing</c:v>
                </c:pt>
                <c:pt idx="11">
                  <c:v>Television</c:v>
                </c:pt>
                <c:pt idx="12">
                  <c:v>Golfing</c:v>
                </c:pt>
                <c:pt idx="13">
                  <c:v>Running</c:v>
                </c:pt>
                <c:pt idx="14">
                  <c:v>Volunteering</c:v>
                </c:pt>
              </c:strCache>
            </c:strRef>
          </c:cat>
          <c:val>
            <c:numRef>
              <c:f>'[EducationLevel_PieChart.xlsx]9Grade_PieChart'!$K$235:$Y$235</c:f>
              <c:numCache>
                <c:formatCode>General</c:formatCode>
                <c:ptCount val="15"/>
                <c:pt idx="0">
                  <c:v>7.8340611353711793</c:v>
                </c:pt>
                <c:pt idx="1">
                  <c:v>9.8913537117903942</c:v>
                </c:pt>
                <c:pt idx="2">
                  <c:v>0.63436681222707414</c:v>
                </c:pt>
                <c:pt idx="3">
                  <c:v>0.48026200873362446</c:v>
                </c:pt>
                <c:pt idx="4">
                  <c:v>0.43200873362445419</c:v>
                </c:pt>
                <c:pt idx="5">
                  <c:v>0.29017467248908296</c:v>
                </c:pt>
                <c:pt idx="6">
                  <c:v>8.768558951965065E-2</c:v>
                </c:pt>
                <c:pt idx="7">
                  <c:v>1.5283842794759825E-2</c:v>
                </c:pt>
                <c:pt idx="8">
                  <c:v>0.19689956331877725</c:v>
                </c:pt>
                <c:pt idx="9">
                  <c:v>1.0229257641921399</c:v>
                </c:pt>
                <c:pt idx="10">
                  <c:v>5.8958951965065465</c:v>
                </c:pt>
                <c:pt idx="11">
                  <c:v>3.489737991266376</c:v>
                </c:pt>
                <c:pt idx="12">
                  <c:v>5.7860262008733628E-2</c:v>
                </c:pt>
                <c:pt idx="13">
                  <c:v>1.8209606986899562E-2</c:v>
                </c:pt>
                <c:pt idx="14">
                  <c:v>5.2096069868995634E-2</c:v>
                </c:pt>
              </c:numCache>
            </c:numRef>
          </c:val>
          <c:extLst>
            <c:ext xmlns:c16="http://schemas.microsoft.com/office/drawing/2014/chart" uri="{C3380CC4-5D6E-409C-BE32-E72D297353CC}">
              <c16:uniqueId val="{00000000-B4CE-4DF3-AFED-4DF355716DF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050" b="1" i="0" u="none" strike="noStrike" kern="1200" spc="0" baseline="0">
                <a:solidFill>
                  <a:schemeClr val="tx1"/>
                </a:solidFill>
                <a:latin typeface="+mn-lt"/>
                <a:ea typeface="+mn-ea"/>
                <a:cs typeface="+mn-cs"/>
              </a:defRPr>
            </a:pPr>
            <a:r>
              <a:rPr lang="en-US" sz="1050" b="1" i="0" u="none" strike="noStrike" kern="1200" spc="0" baseline="0" dirty="0">
                <a:solidFill>
                  <a:schemeClr val="tx1"/>
                </a:solidFill>
                <a:latin typeface="+mn-lt"/>
                <a:ea typeface="+mn-ea"/>
                <a:cs typeface="+mn-cs"/>
              </a:rPr>
              <a:t>10thGrade_PieChart</a:t>
            </a:r>
          </a:p>
        </c:rich>
      </c:tx>
      <c:layout>
        <c:manualLayout>
          <c:xMode val="edge"/>
          <c:yMode val="edge"/>
          <c:x val="0.27625"/>
          <c:y val="3.4253576801643738E-2"/>
        </c:manualLayout>
      </c:layout>
      <c:overlay val="0"/>
      <c:spPr>
        <a:noFill/>
        <a:ln>
          <a:noFill/>
        </a:ln>
        <a:effectLst/>
      </c:spPr>
    </c:title>
    <c:autoTitleDeleted val="0"/>
    <c:plotArea>
      <c:layout>
        <c:manualLayout>
          <c:layoutTarget val="inner"/>
          <c:xMode val="edge"/>
          <c:yMode val="edge"/>
          <c:x val="0.31517746361250298"/>
          <c:y val="0.34237313095493038"/>
          <c:w val="0.3754450011930327"/>
          <c:h val="0.33951282243539155"/>
        </c:manualLayout>
      </c:layout>
      <c:pie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22D3-46B8-A549-32AB45839307}"/>
              </c:ext>
            </c:extLst>
          </c:dPt>
          <c:dPt>
            <c:idx val="1"/>
            <c:bubble3D val="0"/>
            <c:spPr>
              <a:solidFill>
                <a:schemeClr val="accent2"/>
              </a:solidFill>
              <a:ln w="19050">
                <a:noFill/>
              </a:ln>
              <a:effectLst/>
            </c:spPr>
            <c:extLst>
              <c:ext xmlns:c16="http://schemas.microsoft.com/office/drawing/2014/chart" uri="{C3380CC4-5D6E-409C-BE32-E72D297353CC}">
                <c16:uniqueId val="{00000003-22D3-46B8-A549-32AB45839307}"/>
              </c:ext>
            </c:extLst>
          </c:dPt>
          <c:dPt>
            <c:idx val="2"/>
            <c:bubble3D val="0"/>
            <c:spPr>
              <a:solidFill>
                <a:schemeClr val="accent3"/>
              </a:solidFill>
              <a:ln w="19050">
                <a:noFill/>
              </a:ln>
              <a:effectLst/>
            </c:spPr>
            <c:extLst>
              <c:ext xmlns:c16="http://schemas.microsoft.com/office/drawing/2014/chart" uri="{C3380CC4-5D6E-409C-BE32-E72D297353CC}">
                <c16:uniqueId val="{00000005-22D3-46B8-A549-32AB45839307}"/>
              </c:ext>
            </c:extLst>
          </c:dPt>
          <c:dPt>
            <c:idx val="3"/>
            <c:bubble3D val="0"/>
            <c:spPr>
              <a:solidFill>
                <a:schemeClr val="accent4"/>
              </a:solidFill>
              <a:ln w="19050">
                <a:noFill/>
              </a:ln>
              <a:effectLst/>
            </c:spPr>
            <c:extLst>
              <c:ext xmlns:c16="http://schemas.microsoft.com/office/drawing/2014/chart" uri="{C3380CC4-5D6E-409C-BE32-E72D297353CC}">
                <c16:uniqueId val="{00000007-22D3-46B8-A549-32AB45839307}"/>
              </c:ext>
            </c:extLst>
          </c:dPt>
          <c:dPt>
            <c:idx val="4"/>
            <c:bubble3D val="0"/>
            <c:spPr>
              <a:solidFill>
                <a:schemeClr val="accent5"/>
              </a:solidFill>
              <a:ln w="19050">
                <a:noFill/>
              </a:ln>
              <a:effectLst/>
            </c:spPr>
            <c:extLst>
              <c:ext xmlns:c16="http://schemas.microsoft.com/office/drawing/2014/chart" uri="{C3380CC4-5D6E-409C-BE32-E72D297353CC}">
                <c16:uniqueId val="{00000009-22D3-46B8-A549-32AB45839307}"/>
              </c:ext>
            </c:extLst>
          </c:dPt>
          <c:dPt>
            <c:idx val="5"/>
            <c:bubble3D val="0"/>
            <c:spPr>
              <a:solidFill>
                <a:schemeClr val="accent6"/>
              </a:solidFill>
              <a:ln w="19050">
                <a:noFill/>
              </a:ln>
              <a:effectLst/>
            </c:spPr>
            <c:extLst>
              <c:ext xmlns:c16="http://schemas.microsoft.com/office/drawing/2014/chart" uri="{C3380CC4-5D6E-409C-BE32-E72D297353CC}">
                <c16:uniqueId val="{0000000B-22D3-46B8-A549-32AB45839307}"/>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22D3-46B8-A549-32AB45839307}"/>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22D3-46B8-A549-32AB45839307}"/>
              </c:ext>
            </c:extLst>
          </c:dPt>
          <c:dPt>
            <c:idx val="8"/>
            <c:bubble3D val="0"/>
            <c:spPr>
              <a:solidFill>
                <a:schemeClr val="accent3">
                  <a:lumMod val="60000"/>
                </a:schemeClr>
              </a:solidFill>
              <a:ln w="19050">
                <a:noFill/>
              </a:ln>
              <a:effectLst/>
            </c:spPr>
            <c:extLst>
              <c:ext xmlns:c16="http://schemas.microsoft.com/office/drawing/2014/chart" uri="{C3380CC4-5D6E-409C-BE32-E72D297353CC}">
                <c16:uniqueId val="{00000011-22D3-46B8-A549-32AB45839307}"/>
              </c:ext>
            </c:extLst>
          </c:dPt>
          <c:dPt>
            <c:idx val="9"/>
            <c:bubble3D val="0"/>
            <c:spPr>
              <a:solidFill>
                <a:schemeClr val="accent4">
                  <a:lumMod val="60000"/>
                </a:schemeClr>
              </a:solidFill>
              <a:ln w="19050">
                <a:noFill/>
              </a:ln>
              <a:effectLst/>
            </c:spPr>
            <c:extLst>
              <c:ext xmlns:c16="http://schemas.microsoft.com/office/drawing/2014/chart" uri="{C3380CC4-5D6E-409C-BE32-E72D297353CC}">
                <c16:uniqueId val="{00000013-22D3-46B8-A549-32AB45839307}"/>
              </c:ext>
            </c:extLst>
          </c:dPt>
          <c:dPt>
            <c:idx val="10"/>
            <c:bubble3D val="0"/>
            <c:spPr>
              <a:solidFill>
                <a:schemeClr val="accent5">
                  <a:lumMod val="60000"/>
                </a:schemeClr>
              </a:solidFill>
              <a:ln w="19050">
                <a:noFill/>
              </a:ln>
              <a:effectLst/>
            </c:spPr>
            <c:extLst>
              <c:ext xmlns:c16="http://schemas.microsoft.com/office/drawing/2014/chart" uri="{C3380CC4-5D6E-409C-BE32-E72D297353CC}">
                <c16:uniqueId val="{00000015-22D3-46B8-A549-32AB45839307}"/>
              </c:ext>
            </c:extLst>
          </c:dPt>
          <c:dPt>
            <c:idx val="11"/>
            <c:bubble3D val="0"/>
            <c:spPr>
              <a:solidFill>
                <a:schemeClr val="accent6">
                  <a:lumMod val="60000"/>
                </a:schemeClr>
              </a:solidFill>
              <a:ln w="19050">
                <a:noFill/>
              </a:ln>
              <a:effectLst/>
            </c:spPr>
            <c:extLst>
              <c:ext xmlns:c16="http://schemas.microsoft.com/office/drawing/2014/chart" uri="{C3380CC4-5D6E-409C-BE32-E72D297353CC}">
                <c16:uniqueId val="{00000017-22D3-46B8-A549-32AB45839307}"/>
              </c:ext>
            </c:extLst>
          </c:dPt>
          <c:dPt>
            <c:idx val="12"/>
            <c:bubble3D val="0"/>
            <c:spPr>
              <a:solidFill>
                <a:schemeClr val="accent1">
                  <a:lumMod val="80000"/>
                  <a:lumOff val="20000"/>
                </a:schemeClr>
              </a:solidFill>
              <a:ln w="19050">
                <a:noFill/>
              </a:ln>
              <a:effectLst/>
            </c:spPr>
            <c:extLst>
              <c:ext xmlns:c16="http://schemas.microsoft.com/office/drawing/2014/chart" uri="{C3380CC4-5D6E-409C-BE32-E72D297353CC}">
                <c16:uniqueId val="{00000019-22D3-46B8-A549-32AB45839307}"/>
              </c:ext>
            </c:extLst>
          </c:dPt>
          <c:dPt>
            <c:idx val="13"/>
            <c:bubble3D val="0"/>
            <c:spPr>
              <a:solidFill>
                <a:schemeClr val="accent2">
                  <a:lumMod val="80000"/>
                  <a:lumOff val="20000"/>
                </a:schemeClr>
              </a:solidFill>
              <a:ln w="19050">
                <a:noFill/>
              </a:ln>
              <a:effectLst/>
            </c:spPr>
            <c:extLst>
              <c:ext xmlns:c16="http://schemas.microsoft.com/office/drawing/2014/chart" uri="{C3380CC4-5D6E-409C-BE32-E72D297353CC}">
                <c16:uniqueId val="{0000001B-22D3-46B8-A549-32AB45839307}"/>
              </c:ext>
            </c:extLst>
          </c:dPt>
          <c:dPt>
            <c:idx val="14"/>
            <c:bubble3D val="0"/>
            <c:spPr>
              <a:solidFill>
                <a:schemeClr val="accent3">
                  <a:lumMod val="80000"/>
                  <a:lumOff val="20000"/>
                </a:schemeClr>
              </a:solidFill>
              <a:ln w="19050">
                <a:noFill/>
              </a:ln>
              <a:effectLst/>
            </c:spPr>
            <c:extLst>
              <c:ext xmlns:c16="http://schemas.microsoft.com/office/drawing/2014/chart" uri="{C3380CC4-5D6E-409C-BE32-E72D297353CC}">
                <c16:uniqueId val="{0000001D-22D3-46B8-A549-32AB45839307}"/>
              </c:ext>
            </c:extLst>
          </c:dPt>
          <c:dLbls>
            <c:dLbl>
              <c:idx val="2"/>
              <c:layout>
                <c:manualLayout>
                  <c:x val="0.13487622285850631"/>
                  <c:y val="7.098339052152284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22D3-46B8-A549-32AB45839307}"/>
                </c:ext>
              </c:extLst>
            </c:dLbl>
            <c:dLbl>
              <c:idx val="3"/>
              <c:layout>
                <c:manualLayout>
                  <c:x val="-4.954068241469816E-2"/>
                  <c:y val="0.1649417608280411"/>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22D3-46B8-A549-32AB45839307}"/>
                </c:ext>
              </c:extLst>
            </c:dLbl>
            <c:dLbl>
              <c:idx val="4"/>
              <c:layout>
                <c:manualLayout>
                  <c:x val="7.3368527797661662E-2"/>
                  <c:y val="0.15535804158006625"/>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22D3-46B8-A549-32AB45839307}"/>
                </c:ext>
              </c:extLst>
            </c:dLbl>
            <c:dLbl>
              <c:idx val="5"/>
              <c:layout>
                <c:manualLayout>
                  <c:x val="-0.1453292770221904"/>
                  <c:y val="0.18317005795057884"/>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22D3-46B8-A549-32AB45839307}"/>
                </c:ext>
              </c:extLst>
            </c:dLbl>
            <c:dLbl>
              <c:idx val="6"/>
              <c:layout>
                <c:manualLayout>
                  <c:x val="-0.10578546289668336"/>
                  <c:y val="8.379989222260401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22D3-46B8-A549-32AB45839307}"/>
                </c:ext>
              </c:extLst>
            </c:dLbl>
            <c:spPr>
              <a:noFill/>
              <a:ln>
                <a:noFill/>
              </a:ln>
              <a:effectLst/>
            </c:spPr>
            <c:txPr>
              <a:bodyPr rot="0" spcFirstLastPara="1" vertOverflow="ellipsis" vert="horz" wrap="square" lIns="38100" tIns="19050" rIns="38100" bIns="19050" anchor="ctr" anchorCtr="1">
                <a:spAutoFit/>
              </a:bodyPr>
              <a:lstStyle/>
              <a:p>
                <a:pPr algn="ctr">
                  <a:defRPr lang="en-US" sz="8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'[EducationLevel_PieChart.xlsx]10Grade_PieChart'!$K$261:$Y$261</c:f>
              <c:strCache>
                <c:ptCount val="15"/>
                <c:pt idx="0">
                  <c:v>WeeklyHoursWorked</c:v>
                </c:pt>
                <c:pt idx="1">
                  <c:v>Sleeping</c:v>
                </c:pt>
                <c:pt idx="2">
                  <c:v>Grooming</c:v>
                </c:pt>
                <c:pt idx="3">
                  <c:v>Housework</c:v>
                </c:pt>
                <c:pt idx="4">
                  <c:v>Food&amp;DrinkPrep</c:v>
                </c:pt>
                <c:pt idx="5">
                  <c:v>CaringforChildren</c:v>
                </c:pt>
                <c:pt idx="6">
                  <c:v>PlayingwithChildren</c:v>
                </c:pt>
                <c:pt idx="7">
                  <c:v>JobSearching</c:v>
                </c:pt>
                <c:pt idx="8">
                  <c:v>Shopping</c:v>
                </c:pt>
                <c:pt idx="9">
                  <c:v>EatingandDrinking</c:v>
                </c:pt>
                <c:pt idx="10">
                  <c:v>Socializing&amp;Relaxing</c:v>
                </c:pt>
                <c:pt idx="11">
                  <c:v>Television</c:v>
                </c:pt>
                <c:pt idx="12">
                  <c:v>Golfing</c:v>
                </c:pt>
                <c:pt idx="13">
                  <c:v>Running</c:v>
                </c:pt>
                <c:pt idx="14">
                  <c:v>Volunteering</c:v>
                </c:pt>
              </c:strCache>
            </c:strRef>
          </c:cat>
          <c:val>
            <c:numRef>
              <c:f>'[EducationLevel_PieChart.xlsx]10Grade_PieChart'!$K$262:$Y$262</c:f>
              <c:numCache>
                <c:formatCode>General</c:formatCode>
                <c:ptCount val="15"/>
                <c:pt idx="0">
                  <c:v>7.5330739299610894</c:v>
                </c:pt>
                <c:pt idx="1">
                  <c:v>9.8117898832684833</c:v>
                </c:pt>
                <c:pt idx="2">
                  <c:v>0.6594552529182881</c:v>
                </c:pt>
                <c:pt idx="3">
                  <c:v>0.51085603112840461</c:v>
                </c:pt>
                <c:pt idx="4">
                  <c:v>0.36992217898832674</c:v>
                </c:pt>
                <c:pt idx="5">
                  <c:v>0.16785992217898826</c:v>
                </c:pt>
                <c:pt idx="6">
                  <c:v>7.4591439688715941E-2</c:v>
                </c:pt>
                <c:pt idx="7">
                  <c:v>1.8171206225680935E-2</c:v>
                </c:pt>
                <c:pt idx="8">
                  <c:v>0.27684824902723731</c:v>
                </c:pt>
                <c:pt idx="9">
                  <c:v>0.99937743190661399</c:v>
                </c:pt>
                <c:pt idx="10">
                  <c:v>5.9508949416342372</c:v>
                </c:pt>
                <c:pt idx="11">
                  <c:v>3.5191439688715969</c:v>
                </c:pt>
                <c:pt idx="12">
                  <c:v>2.6070038910505837E-3</c:v>
                </c:pt>
                <c:pt idx="13">
                  <c:v>2.821011673151751E-2</c:v>
                </c:pt>
                <c:pt idx="14">
                  <c:v>5.6770428015564207E-2</c:v>
                </c:pt>
              </c:numCache>
            </c:numRef>
          </c:val>
          <c:extLst>
            <c:ext xmlns:c16="http://schemas.microsoft.com/office/drawing/2014/chart" uri="{C3380CC4-5D6E-409C-BE32-E72D297353CC}">
              <c16:uniqueId val="{00000000-6F21-4B86-A9B9-5306E900392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050" b="1" i="0" u="none" strike="noStrike" kern="1200" spc="0" baseline="0">
                <a:solidFill>
                  <a:schemeClr val="tx1"/>
                </a:solidFill>
                <a:latin typeface="+mn-lt"/>
                <a:ea typeface="+mn-ea"/>
                <a:cs typeface="+mn-cs"/>
              </a:defRPr>
            </a:pPr>
            <a:r>
              <a:rPr lang="en-US" sz="1050" b="1" i="0" u="none" strike="noStrike" kern="1200" spc="0" baseline="0">
                <a:solidFill>
                  <a:schemeClr val="tx1"/>
                </a:solidFill>
                <a:latin typeface="+mn-lt"/>
                <a:ea typeface="+mn-ea"/>
                <a:cs typeface="+mn-cs"/>
              </a:rPr>
              <a:t>11thGrade_PieChart</a:t>
            </a:r>
          </a:p>
        </c:rich>
      </c:tx>
      <c:overlay val="0"/>
      <c:spPr>
        <a:noFill/>
        <a:ln>
          <a:noFill/>
        </a:ln>
        <a:effectLst/>
      </c:spPr>
    </c:title>
    <c:autoTitleDeleted val="0"/>
    <c:plotArea>
      <c:layout>
        <c:manualLayout>
          <c:layoutTarget val="inner"/>
          <c:xMode val="edge"/>
          <c:yMode val="edge"/>
          <c:x val="0.15972213488509684"/>
          <c:y val="0.35666815981285382"/>
          <c:w val="0.70138905217134062"/>
          <c:h val="0.37358779728705627"/>
        </c:manualLayout>
      </c:layout>
      <c:pie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4625-487E-B594-E610833C1FE7}"/>
              </c:ext>
            </c:extLst>
          </c:dPt>
          <c:dPt>
            <c:idx val="1"/>
            <c:bubble3D val="0"/>
            <c:spPr>
              <a:solidFill>
                <a:schemeClr val="accent2"/>
              </a:solidFill>
              <a:ln w="19050">
                <a:noFill/>
              </a:ln>
              <a:effectLst/>
            </c:spPr>
            <c:extLst>
              <c:ext xmlns:c16="http://schemas.microsoft.com/office/drawing/2014/chart" uri="{C3380CC4-5D6E-409C-BE32-E72D297353CC}">
                <c16:uniqueId val="{00000003-4625-487E-B594-E610833C1FE7}"/>
              </c:ext>
            </c:extLst>
          </c:dPt>
          <c:dPt>
            <c:idx val="2"/>
            <c:bubble3D val="0"/>
            <c:spPr>
              <a:solidFill>
                <a:schemeClr val="accent3"/>
              </a:solidFill>
              <a:ln w="19050">
                <a:noFill/>
              </a:ln>
              <a:effectLst/>
            </c:spPr>
            <c:extLst>
              <c:ext xmlns:c16="http://schemas.microsoft.com/office/drawing/2014/chart" uri="{C3380CC4-5D6E-409C-BE32-E72D297353CC}">
                <c16:uniqueId val="{00000005-4625-487E-B594-E610833C1FE7}"/>
              </c:ext>
            </c:extLst>
          </c:dPt>
          <c:dPt>
            <c:idx val="3"/>
            <c:bubble3D val="0"/>
            <c:spPr>
              <a:solidFill>
                <a:schemeClr val="accent4"/>
              </a:solidFill>
              <a:ln w="19050">
                <a:noFill/>
              </a:ln>
              <a:effectLst/>
            </c:spPr>
            <c:extLst>
              <c:ext xmlns:c16="http://schemas.microsoft.com/office/drawing/2014/chart" uri="{C3380CC4-5D6E-409C-BE32-E72D297353CC}">
                <c16:uniqueId val="{00000007-4625-487E-B594-E610833C1FE7}"/>
              </c:ext>
            </c:extLst>
          </c:dPt>
          <c:dPt>
            <c:idx val="4"/>
            <c:bubble3D val="0"/>
            <c:spPr>
              <a:solidFill>
                <a:schemeClr val="accent5"/>
              </a:solidFill>
              <a:ln w="19050">
                <a:noFill/>
              </a:ln>
              <a:effectLst/>
            </c:spPr>
            <c:extLst>
              <c:ext xmlns:c16="http://schemas.microsoft.com/office/drawing/2014/chart" uri="{C3380CC4-5D6E-409C-BE32-E72D297353CC}">
                <c16:uniqueId val="{00000009-4625-487E-B594-E610833C1FE7}"/>
              </c:ext>
            </c:extLst>
          </c:dPt>
          <c:dPt>
            <c:idx val="5"/>
            <c:bubble3D val="0"/>
            <c:spPr>
              <a:solidFill>
                <a:schemeClr val="accent6"/>
              </a:solidFill>
              <a:ln w="19050">
                <a:noFill/>
              </a:ln>
              <a:effectLst/>
            </c:spPr>
            <c:extLst>
              <c:ext xmlns:c16="http://schemas.microsoft.com/office/drawing/2014/chart" uri="{C3380CC4-5D6E-409C-BE32-E72D297353CC}">
                <c16:uniqueId val="{0000000B-4625-487E-B594-E610833C1FE7}"/>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4625-487E-B594-E610833C1FE7}"/>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4625-487E-B594-E610833C1FE7}"/>
              </c:ext>
            </c:extLst>
          </c:dPt>
          <c:dPt>
            <c:idx val="8"/>
            <c:bubble3D val="0"/>
            <c:spPr>
              <a:solidFill>
                <a:schemeClr val="accent3">
                  <a:lumMod val="60000"/>
                </a:schemeClr>
              </a:solidFill>
              <a:ln w="19050">
                <a:noFill/>
              </a:ln>
              <a:effectLst/>
            </c:spPr>
            <c:extLst>
              <c:ext xmlns:c16="http://schemas.microsoft.com/office/drawing/2014/chart" uri="{C3380CC4-5D6E-409C-BE32-E72D297353CC}">
                <c16:uniqueId val="{00000011-4625-487E-B594-E610833C1FE7}"/>
              </c:ext>
            </c:extLst>
          </c:dPt>
          <c:dPt>
            <c:idx val="9"/>
            <c:bubble3D val="0"/>
            <c:spPr>
              <a:solidFill>
                <a:schemeClr val="accent4">
                  <a:lumMod val="60000"/>
                </a:schemeClr>
              </a:solidFill>
              <a:ln w="19050">
                <a:noFill/>
              </a:ln>
              <a:effectLst/>
            </c:spPr>
            <c:extLst>
              <c:ext xmlns:c16="http://schemas.microsoft.com/office/drawing/2014/chart" uri="{C3380CC4-5D6E-409C-BE32-E72D297353CC}">
                <c16:uniqueId val="{00000013-4625-487E-B594-E610833C1FE7}"/>
              </c:ext>
            </c:extLst>
          </c:dPt>
          <c:dPt>
            <c:idx val="10"/>
            <c:bubble3D val="0"/>
            <c:spPr>
              <a:solidFill>
                <a:schemeClr val="accent5">
                  <a:lumMod val="60000"/>
                </a:schemeClr>
              </a:solidFill>
              <a:ln w="19050">
                <a:noFill/>
              </a:ln>
              <a:effectLst/>
            </c:spPr>
            <c:extLst>
              <c:ext xmlns:c16="http://schemas.microsoft.com/office/drawing/2014/chart" uri="{C3380CC4-5D6E-409C-BE32-E72D297353CC}">
                <c16:uniqueId val="{00000015-4625-487E-B594-E610833C1FE7}"/>
              </c:ext>
            </c:extLst>
          </c:dPt>
          <c:dPt>
            <c:idx val="11"/>
            <c:bubble3D val="0"/>
            <c:spPr>
              <a:solidFill>
                <a:schemeClr val="accent6">
                  <a:lumMod val="60000"/>
                </a:schemeClr>
              </a:solidFill>
              <a:ln w="19050">
                <a:noFill/>
              </a:ln>
              <a:effectLst/>
            </c:spPr>
            <c:extLst>
              <c:ext xmlns:c16="http://schemas.microsoft.com/office/drawing/2014/chart" uri="{C3380CC4-5D6E-409C-BE32-E72D297353CC}">
                <c16:uniqueId val="{00000017-4625-487E-B594-E610833C1FE7}"/>
              </c:ext>
            </c:extLst>
          </c:dPt>
          <c:dPt>
            <c:idx val="12"/>
            <c:bubble3D val="0"/>
            <c:spPr>
              <a:solidFill>
                <a:schemeClr val="accent1">
                  <a:lumMod val="80000"/>
                  <a:lumOff val="20000"/>
                </a:schemeClr>
              </a:solidFill>
              <a:ln w="19050">
                <a:noFill/>
              </a:ln>
              <a:effectLst/>
            </c:spPr>
            <c:extLst>
              <c:ext xmlns:c16="http://schemas.microsoft.com/office/drawing/2014/chart" uri="{C3380CC4-5D6E-409C-BE32-E72D297353CC}">
                <c16:uniqueId val="{00000019-4625-487E-B594-E610833C1FE7}"/>
              </c:ext>
            </c:extLst>
          </c:dPt>
          <c:dPt>
            <c:idx val="13"/>
            <c:bubble3D val="0"/>
            <c:spPr>
              <a:solidFill>
                <a:schemeClr val="accent2">
                  <a:lumMod val="80000"/>
                  <a:lumOff val="20000"/>
                </a:schemeClr>
              </a:solidFill>
              <a:ln w="19050">
                <a:noFill/>
              </a:ln>
              <a:effectLst/>
            </c:spPr>
            <c:extLst>
              <c:ext xmlns:c16="http://schemas.microsoft.com/office/drawing/2014/chart" uri="{C3380CC4-5D6E-409C-BE32-E72D297353CC}">
                <c16:uniqueId val="{0000001B-4625-487E-B594-E610833C1FE7}"/>
              </c:ext>
            </c:extLst>
          </c:dPt>
          <c:dPt>
            <c:idx val="14"/>
            <c:bubble3D val="0"/>
            <c:spPr>
              <a:solidFill>
                <a:schemeClr val="accent3">
                  <a:lumMod val="80000"/>
                  <a:lumOff val="20000"/>
                </a:schemeClr>
              </a:solidFill>
              <a:ln w="19050">
                <a:noFill/>
              </a:ln>
              <a:effectLst/>
            </c:spPr>
            <c:extLst>
              <c:ext xmlns:c16="http://schemas.microsoft.com/office/drawing/2014/chart" uri="{C3380CC4-5D6E-409C-BE32-E72D297353CC}">
                <c16:uniqueId val="{0000001D-4625-487E-B594-E610833C1FE7}"/>
              </c:ext>
            </c:extLst>
          </c:dPt>
          <c:dLbls>
            <c:spPr>
              <a:noFill/>
              <a:ln>
                <a:noFill/>
              </a:ln>
              <a:effectLst/>
            </c:spPr>
            <c:txPr>
              <a:bodyPr rot="0" spcFirstLastPara="1" vertOverflow="ellipsis" vert="horz" wrap="square" lIns="38100" tIns="19050" rIns="38100" bIns="19050" anchor="ctr" anchorCtr="1">
                <a:spAutoFit/>
              </a:bodyPr>
              <a:lstStyle/>
              <a:p>
                <a:pPr algn="ctr">
                  <a:defRPr lang="en-US" sz="8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'[EducationLevel_PieChart.xlsx]11Grade_PieChart'!$K$285:$Y$285</c:f>
              <c:strCache>
                <c:ptCount val="15"/>
                <c:pt idx="0">
                  <c:v>WeeklyHoursWorked</c:v>
                </c:pt>
                <c:pt idx="1">
                  <c:v>Sleeping</c:v>
                </c:pt>
                <c:pt idx="2">
                  <c:v>Grooming</c:v>
                </c:pt>
                <c:pt idx="3">
                  <c:v>Housework</c:v>
                </c:pt>
                <c:pt idx="4">
                  <c:v>Food&amp;DrinkPrep</c:v>
                </c:pt>
                <c:pt idx="5">
                  <c:v>CaringforChildren</c:v>
                </c:pt>
                <c:pt idx="6">
                  <c:v>PlayingwithChildren</c:v>
                </c:pt>
                <c:pt idx="7">
                  <c:v>JobSearching</c:v>
                </c:pt>
                <c:pt idx="8">
                  <c:v>Shopping</c:v>
                </c:pt>
                <c:pt idx="9">
                  <c:v>EatingandDrinking</c:v>
                </c:pt>
                <c:pt idx="10">
                  <c:v>Socializing&amp;Relaxing</c:v>
                </c:pt>
                <c:pt idx="11">
                  <c:v>Television</c:v>
                </c:pt>
                <c:pt idx="12">
                  <c:v>Golfing</c:v>
                </c:pt>
                <c:pt idx="13">
                  <c:v>Running</c:v>
                </c:pt>
                <c:pt idx="14">
                  <c:v>Volunteering</c:v>
                </c:pt>
              </c:strCache>
            </c:strRef>
          </c:cat>
          <c:val>
            <c:numRef>
              <c:f>'[EducationLevel_PieChart.xlsx]11Grade_PieChart'!$K$286:$Y$286</c:f>
              <c:numCache>
                <c:formatCode>General</c:formatCode>
                <c:ptCount val="15"/>
                <c:pt idx="0">
                  <c:v>11.082142857142857</c:v>
                </c:pt>
                <c:pt idx="1">
                  <c:v>9.7088214285714329</c:v>
                </c:pt>
                <c:pt idx="2">
                  <c:v>0.69382142857142848</c:v>
                </c:pt>
                <c:pt idx="3">
                  <c:v>0.59707142857142859</c:v>
                </c:pt>
                <c:pt idx="4">
                  <c:v>0.4449285714285714</c:v>
                </c:pt>
                <c:pt idx="5">
                  <c:v>0.27842857142857147</c:v>
                </c:pt>
                <c:pt idx="6">
                  <c:v>0.11049999999999999</c:v>
                </c:pt>
                <c:pt idx="7">
                  <c:v>8.6428571428571431E-3</c:v>
                </c:pt>
                <c:pt idx="8">
                  <c:v>0.33107142857142863</c:v>
                </c:pt>
                <c:pt idx="9">
                  <c:v>0.92282142857142813</c:v>
                </c:pt>
                <c:pt idx="10">
                  <c:v>5.8438928571428592</c:v>
                </c:pt>
                <c:pt idx="11">
                  <c:v>3.4566071428571443</c:v>
                </c:pt>
                <c:pt idx="12">
                  <c:v>3.3678571428571426E-2</c:v>
                </c:pt>
                <c:pt idx="13">
                  <c:v>1.7857142857142856E-2</c:v>
                </c:pt>
                <c:pt idx="14">
                  <c:v>5.1142857142857143E-2</c:v>
                </c:pt>
              </c:numCache>
            </c:numRef>
          </c:val>
          <c:extLst>
            <c:ext xmlns:c16="http://schemas.microsoft.com/office/drawing/2014/chart" uri="{C3380CC4-5D6E-409C-BE32-E72D297353CC}">
              <c16:uniqueId val="{00000000-5840-4E3F-8043-3D7AC7AAA40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lgn="ctr" rtl="0">
              <a:defRPr sz="1050" b="1">
                <a:solidFill>
                  <a:schemeClr val="tx1"/>
                </a:solidFill>
              </a:defRPr>
            </a:pPr>
            <a:r>
              <a:rPr lang="en-US" sz="1050" b="1">
                <a:solidFill>
                  <a:schemeClr val="tx1"/>
                </a:solidFill>
              </a:rPr>
              <a:t>12thGrade_PieChart</a:t>
            </a:r>
          </a:p>
        </c:rich>
      </c:tx>
      <c:overlay val="0"/>
      <c:spPr>
        <a:noFill/>
        <a:ln>
          <a:noFill/>
        </a:ln>
        <a:effectLst/>
      </c:spPr>
    </c:title>
    <c:autoTitleDeleted val="0"/>
    <c:plotArea>
      <c:layout>
        <c:manualLayout>
          <c:layoutTarget val="inner"/>
          <c:xMode val="edge"/>
          <c:yMode val="edge"/>
          <c:x val="0.14583333333333334"/>
          <c:y val="0.36181809939041959"/>
          <c:w val="0.8208333333333333"/>
          <c:h val="0.37310628317005679"/>
        </c:manualLayout>
      </c:layout>
      <c:pie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DCF6-49CD-8FA1-699A2908E453}"/>
              </c:ext>
            </c:extLst>
          </c:dPt>
          <c:dPt>
            <c:idx val="1"/>
            <c:bubble3D val="0"/>
            <c:spPr>
              <a:solidFill>
                <a:schemeClr val="accent2"/>
              </a:solidFill>
              <a:ln w="19050">
                <a:noFill/>
              </a:ln>
              <a:effectLst/>
            </c:spPr>
            <c:extLst>
              <c:ext xmlns:c16="http://schemas.microsoft.com/office/drawing/2014/chart" uri="{C3380CC4-5D6E-409C-BE32-E72D297353CC}">
                <c16:uniqueId val="{00000003-DCF6-49CD-8FA1-699A2908E453}"/>
              </c:ext>
            </c:extLst>
          </c:dPt>
          <c:dPt>
            <c:idx val="2"/>
            <c:bubble3D val="0"/>
            <c:spPr>
              <a:solidFill>
                <a:schemeClr val="accent3"/>
              </a:solidFill>
              <a:ln w="19050">
                <a:noFill/>
              </a:ln>
              <a:effectLst/>
            </c:spPr>
            <c:extLst>
              <c:ext xmlns:c16="http://schemas.microsoft.com/office/drawing/2014/chart" uri="{C3380CC4-5D6E-409C-BE32-E72D297353CC}">
                <c16:uniqueId val="{00000005-DCF6-49CD-8FA1-699A2908E453}"/>
              </c:ext>
            </c:extLst>
          </c:dPt>
          <c:dPt>
            <c:idx val="3"/>
            <c:bubble3D val="0"/>
            <c:spPr>
              <a:solidFill>
                <a:schemeClr val="accent4"/>
              </a:solidFill>
              <a:ln w="19050">
                <a:noFill/>
              </a:ln>
              <a:effectLst/>
            </c:spPr>
            <c:extLst>
              <c:ext xmlns:c16="http://schemas.microsoft.com/office/drawing/2014/chart" uri="{C3380CC4-5D6E-409C-BE32-E72D297353CC}">
                <c16:uniqueId val="{00000007-DCF6-49CD-8FA1-699A2908E453}"/>
              </c:ext>
            </c:extLst>
          </c:dPt>
          <c:dPt>
            <c:idx val="4"/>
            <c:bubble3D val="0"/>
            <c:spPr>
              <a:solidFill>
                <a:schemeClr val="accent5"/>
              </a:solidFill>
              <a:ln w="19050">
                <a:noFill/>
              </a:ln>
              <a:effectLst/>
            </c:spPr>
            <c:extLst>
              <c:ext xmlns:c16="http://schemas.microsoft.com/office/drawing/2014/chart" uri="{C3380CC4-5D6E-409C-BE32-E72D297353CC}">
                <c16:uniqueId val="{00000009-DCF6-49CD-8FA1-699A2908E453}"/>
              </c:ext>
            </c:extLst>
          </c:dPt>
          <c:dPt>
            <c:idx val="5"/>
            <c:bubble3D val="0"/>
            <c:spPr>
              <a:solidFill>
                <a:schemeClr val="accent6"/>
              </a:solidFill>
              <a:ln w="19050">
                <a:noFill/>
              </a:ln>
              <a:effectLst/>
            </c:spPr>
            <c:extLst>
              <c:ext xmlns:c16="http://schemas.microsoft.com/office/drawing/2014/chart" uri="{C3380CC4-5D6E-409C-BE32-E72D297353CC}">
                <c16:uniqueId val="{0000000B-DCF6-49CD-8FA1-699A2908E453}"/>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DCF6-49CD-8FA1-699A2908E453}"/>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DCF6-49CD-8FA1-699A2908E453}"/>
              </c:ext>
            </c:extLst>
          </c:dPt>
          <c:dPt>
            <c:idx val="8"/>
            <c:bubble3D val="0"/>
            <c:spPr>
              <a:solidFill>
                <a:schemeClr val="accent3">
                  <a:lumMod val="60000"/>
                </a:schemeClr>
              </a:solidFill>
              <a:ln w="19050">
                <a:noFill/>
              </a:ln>
              <a:effectLst/>
            </c:spPr>
            <c:extLst>
              <c:ext xmlns:c16="http://schemas.microsoft.com/office/drawing/2014/chart" uri="{C3380CC4-5D6E-409C-BE32-E72D297353CC}">
                <c16:uniqueId val="{00000011-DCF6-49CD-8FA1-699A2908E453}"/>
              </c:ext>
            </c:extLst>
          </c:dPt>
          <c:dPt>
            <c:idx val="9"/>
            <c:bubble3D val="0"/>
            <c:spPr>
              <a:solidFill>
                <a:schemeClr val="accent4">
                  <a:lumMod val="60000"/>
                </a:schemeClr>
              </a:solidFill>
              <a:ln w="19050">
                <a:noFill/>
              </a:ln>
              <a:effectLst/>
            </c:spPr>
            <c:extLst>
              <c:ext xmlns:c16="http://schemas.microsoft.com/office/drawing/2014/chart" uri="{C3380CC4-5D6E-409C-BE32-E72D297353CC}">
                <c16:uniqueId val="{00000013-DCF6-49CD-8FA1-699A2908E453}"/>
              </c:ext>
            </c:extLst>
          </c:dPt>
          <c:dPt>
            <c:idx val="10"/>
            <c:bubble3D val="0"/>
            <c:spPr>
              <a:solidFill>
                <a:schemeClr val="accent5">
                  <a:lumMod val="60000"/>
                </a:schemeClr>
              </a:solidFill>
              <a:ln w="19050">
                <a:noFill/>
              </a:ln>
              <a:effectLst/>
            </c:spPr>
            <c:extLst>
              <c:ext xmlns:c16="http://schemas.microsoft.com/office/drawing/2014/chart" uri="{C3380CC4-5D6E-409C-BE32-E72D297353CC}">
                <c16:uniqueId val="{00000015-DCF6-49CD-8FA1-699A2908E453}"/>
              </c:ext>
            </c:extLst>
          </c:dPt>
          <c:dPt>
            <c:idx val="11"/>
            <c:bubble3D val="0"/>
            <c:spPr>
              <a:solidFill>
                <a:schemeClr val="accent6">
                  <a:lumMod val="60000"/>
                </a:schemeClr>
              </a:solidFill>
              <a:ln w="19050">
                <a:noFill/>
              </a:ln>
              <a:effectLst/>
            </c:spPr>
            <c:extLst>
              <c:ext xmlns:c16="http://schemas.microsoft.com/office/drawing/2014/chart" uri="{C3380CC4-5D6E-409C-BE32-E72D297353CC}">
                <c16:uniqueId val="{00000017-DCF6-49CD-8FA1-699A2908E453}"/>
              </c:ext>
            </c:extLst>
          </c:dPt>
          <c:dPt>
            <c:idx val="12"/>
            <c:bubble3D val="0"/>
            <c:spPr>
              <a:solidFill>
                <a:schemeClr val="accent1">
                  <a:lumMod val="80000"/>
                  <a:lumOff val="20000"/>
                </a:schemeClr>
              </a:solidFill>
              <a:ln w="19050">
                <a:noFill/>
              </a:ln>
              <a:effectLst/>
            </c:spPr>
            <c:extLst>
              <c:ext xmlns:c16="http://schemas.microsoft.com/office/drawing/2014/chart" uri="{C3380CC4-5D6E-409C-BE32-E72D297353CC}">
                <c16:uniqueId val="{00000019-DCF6-49CD-8FA1-699A2908E453}"/>
              </c:ext>
            </c:extLst>
          </c:dPt>
          <c:dPt>
            <c:idx val="13"/>
            <c:bubble3D val="0"/>
            <c:spPr>
              <a:solidFill>
                <a:schemeClr val="accent2">
                  <a:lumMod val="80000"/>
                  <a:lumOff val="20000"/>
                </a:schemeClr>
              </a:solidFill>
              <a:ln w="19050">
                <a:noFill/>
              </a:ln>
              <a:effectLst/>
            </c:spPr>
            <c:extLst>
              <c:ext xmlns:c16="http://schemas.microsoft.com/office/drawing/2014/chart" uri="{C3380CC4-5D6E-409C-BE32-E72D297353CC}">
                <c16:uniqueId val="{0000001B-DCF6-49CD-8FA1-699A2908E453}"/>
              </c:ext>
            </c:extLst>
          </c:dPt>
          <c:dPt>
            <c:idx val="14"/>
            <c:bubble3D val="0"/>
            <c:spPr>
              <a:solidFill>
                <a:schemeClr val="accent3">
                  <a:lumMod val="80000"/>
                  <a:lumOff val="20000"/>
                </a:schemeClr>
              </a:solidFill>
              <a:ln w="19050">
                <a:noFill/>
              </a:ln>
              <a:effectLst/>
            </c:spPr>
            <c:extLst>
              <c:ext xmlns:c16="http://schemas.microsoft.com/office/drawing/2014/chart" uri="{C3380CC4-5D6E-409C-BE32-E72D297353CC}">
                <c16:uniqueId val="{0000001D-DCF6-49CD-8FA1-699A2908E453}"/>
              </c:ext>
            </c:extLst>
          </c:dPt>
          <c:dLbls>
            <c:spPr>
              <a:noFill/>
              <a:ln>
                <a:noFill/>
              </a:ln>
              <a:effectLst/>
            </c:spPr>
            <c:txPr>
              <a:bodyPr rot="0" vert="horz"/>
              <a:lstStyle/>
              <a:p>
                <a:pPr>
                  <a:defRPr>
                    <a:solidFill>
                      <a:schemeClr val="tx1"/>
                    </a:solidFill>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'[EducationLevel_PieChart.xlsx]12grade_PieChart'!$K$97:$Y$97</c:f>
              <c:strCache>
                <c:ptCount val="15"/>
                <c:pt idx="0">
                  <c:v>WeeklyHoursWorked</c:v>
                </c:pt>
                <c:pt idx="1">
                  <c:v>Sleeping</c:v>
                </c:pt>
                <c:pt idx="2">
                  <c:v>Grooming</c:v>
                </c:pt>
                <c:pt idx="3">
                  <c:v>Housework</c:v>
                </c:pt>
                <c:pt idx="4">
                  <c:v>Food&amp;DrinkPrep</c:v>
                </c:pt>
                <c:pt idx="5">
                  <c:v>CaringforChildren</c:v>
                </c:pt>
                <c:pt idx="6">
                  <c:v>PlayingwithChildren</c:v>
                </c:pt>
                <c:pt idx="7">
                  <c:v>JobSearching</c:v>
                </c:pt>
                <c:pt idx="8">
                  <c:v>Shopping</c:v>
                </c:pt>
                <c:pt idx="9">
                  <c:v>EatingandDrinking</c:v>
                </c:pt>
                <c:pt idx="10">
                  <c:v>Socializing&amp;Relaxing</c:v>
                </c:pt>
                <c:pt idx="11">
                  <c:v>Television</c:v>
                </c:pt>
                <c:pt idx="12">
                  <c:v>Golfing</c:v>
                </c:pt>
                <c:pt idx="13">
                  <c:v>Running</c:v>
                </c:pt>
                <c:pt idx="14">
                  <c:v>Volunteering</c:v>
                </c:pt>
              </c:strCache>
            </c:strRef>
          </c:cat>
          <c:val>
            <c:numRef>
              <c:f>'[EducationLevel_PieChart.xlsx]12grade_PieChart'!$K$98:$Y$98</c:f>
              <c:numCache>
                <c:formatCode>General</c:formatCode>
                <c:ptCount val="15"/>
                <c:pt idx="0">
                  <c:v>14.510869565217391</c:v>
                </c:pt>
                <c:pt idx="1">
                  <c:v>9.6302173913043436</c:v>
                </c:pt>
                <c:pt idx="2">
                  <c:v>0.67086956521739116</c:v>
                </c:pt>
                <c:pt idx="3">
                  <c:v>0.79608695652173911</c:v>
                </c:pt>
                <c:pt idx="4">
                  <c:v>0.75913043478260878</c:v>
                </c:pt>
                <c:pt idx="5">
                  <c:v>0.30728260869565216</c:v>
                </c:pt>
                <c:pt idx="6">
                  <c:v>7.4239130434782613E-2</c:v>
                </c:pt>
                <c:pt idx="7">
                  <c:v>7.0652173913043473E-2</c:v>
                </c:pt>
                <c:pt idx="8">
                  <c:v>0.26478260869565218</c:v>
                </c:pt>
                <c:pt idx="9">
                  <c:v>0.80695652173913035</c:v>
                </c:pt>
                <c:pt idx="10">
                  <c:v>5.1211956521739133</c:v>
                </c:pt>
                <c:pt idx="11">
                  <c:v>3.1744565217391307</c:v>
                </c:pt>
                <c:pt idx="12">
                  <c:v>0</c:v>
                </c:pt>
                <c:pt idx="13">
                  <c:v>8.152173913043478E-3</c:v>
                </c:pt>
                <c:pt idx="14">
                  <c:v>0.115</c:v>
                </c:pt>
              </c:numCache>
            </c:numRef>
          </c:val>
          <c:extLst>
            <c:ext xmlns:c16="http://schemas.microsoft.com/office/drawing/2014/chart" uri="{C3380CC4-5D6E-409C-BE32-E72D297353CC}">
              <c16:uniqueId val="{00000000-A353-4617-A46B-5892555625E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lgn="ctr">
        <a:defRPr lang="en-US" sz="800" b="0" i="0" u="none" strike="noStrike" kern="1200" baseline="0">
          <a:solidFill>
            <a:srgbClr val="FFFFFF"/>
          </a:solidFill>
          <a:latin typeface="+mn-lt"/>
          <a:ea typeface="+mn-ea"/>
          <a:cs typeface="+mn-cs"/>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000" b="1" i="0" u="none" strike="noStrike" kern="1200" baseline="0">
                <a:solidFill>
                  <a:schemeClr val="tx1"/>
                </a:solidFill>
                <a:latin typeface="+mn-lt"/>
                <a:ea typeface="+mn-ea"/>
                <a:cs typeface="+mn-cs"/>
              </a:defRPr>
            </a:pPr>
            <a:r>
              <a:rPr lang="en-US" sz="1000" b="1" i="0" u="none" strike="noStrike" kern="1200" baseline="0">
                <a:solidFill>
                  <a:schemeClr val="tx1"/>
                </a:solidFill>
                <a:latin typeface="+mn-lt"/>
                <a:ea typeface="+mn-ea"/>
                <a:cs typeface="+mn-cs"/>
              </a:rPr>
              <a:t>HighSchool_PieChart</a:t>
            </a:r>
          </a:p>
        </c:rich>
      </c:tx>
      <c:overlay val="0"/>
      <c:spPr>
        <a:noFill/>
        <a:ln>
          <a:noFill/>
        </a:ln>
        <a:effectLst/>
      </c:spPr>
    </c:title>
    <c:autoTitleDeleted val="0"/>
    <c:plotArea>
      <c:layout>
        <c:manualLayout>
          <c:layoutTarget val="inner"/>
          <c:xMode val="edge"/>
          <c:yMode val="edge"/>
          <c:x val="0.15416611165755359"/>
          <c:y val="0.36018804616038885"/>
          <c:w val="0.81666785870594383"/>
          <c:h val="0.37379805670817701"/>
        </c:manualLayout>
      </c:layout>
      <c:pie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6DB9-43EC-926F-BE1523F0A581}"/>
              </c:ext>
            </c:extLst>
          </c:dPt>
          <c:dPt>
            <c:idx val="1"/>
            <c:bubble3D val="0"/>
            <c:spPr>
              <a:solidFill>
                <a:schemeClr val="accent2"/>
              </a:solidFill>
              <a:ln w="19050">
                <a:noFill/>
              </a:ln>
              <a:effectLst/>
            </c:spPr>
            <c:extLst>
              <c:ext xmlns:c16="http://schemas.microsoft.com/office/drawing/2014/chart" uri="{C3380CC4-5D6E-409C-BE32-E72D297353CC}">
                <c16:uniqueId val="{00000003-6DB9-43EC-926F-BE1523F0A581}"/>
              </c:ext>
            </c:extLst>
          </c:dPt>
          <c:dPt>
            <c:idx val="2"/>
            <c:bubble3D val="0"/>
            <c:spPr>
              <a:solidFill>
                <a:schemeClr val="accent3"/>
              </a:solidFill>
              <a:ln w="19050">
                <a:noFill/>
              </a:ln>
              <a:effectLst/>
            </c:spPr>
            <c:extLst>
              <c:ext xmlns:c16="http://schemas.microsoft.com/office/drawing/2014/chart" uri="{C3380CC4-5D6E-409C-BE32-E72D297353CC}">
                <c16:uniqueId val="{00000005-6DB9-43EC-926F-BE1523F0A581}"/>
              </c:ext>
            </c:extLst>
          </c:dPt>
          <c:dPt>
            <c:idx val="3"/>
            <c:bubble3D val="0"/>
            <c:spPr>
              <a:solidFill>
                <a:schemeClr val="accent4"/>
              </a:solidFill>
              <a:ln w="19050">
                <a:noFill/>
              </a:ln>
              <a:effectLst/>
            </c:spPr>
            <c:extLst>
              <c:ext xmlns:c16="http://schemas.microsoft.com/office/drawing/2014/chart" uri="{C3380CC4-5D6E-409C-BE32-E72D297353CC}">
                <c16:uniqueId val="{00000007-6DB9-43EC-926F-BE1523F0A581}"/>
              </c:ext>
            </c:extLst>
          </c:dPt>
          <c:dPt>
            <c:idx val="4"/>
            <c:bubble3D val="0"/>
            <c:spPr>
              <a:solidFill>
                <a:schemeClr val="accent5"/>
              </a:solidFill>
              <a:ln w="19050">
                <a:noFill/>
              </a:ln>
              <a:effectLst/>
            </c:spPr>
            <c:extLst>
              <c:ext xmlns:c16="http://schemas.microsoft.com/office/drawing/2014/chart" uri="{C3380CC4-5D6E-409C-BE32-E72D297353CC}">
                <c16:uniqueId val="{00000009-6DB9-43EC-926F-BE1523F0A581}"/>
              </c:ext>
            </c:extLst>
          </c:dPt>
          <c:dPt>
            <c:idx val="5"/>
            <c:bubble3D val="0"/>
            <c:spPr>
              <a:solidFill>
                <a:schemeClr val="accent6"/>
              </a:solidFill>
              <a:ln w="19050">
                <a:noFill/>
              </a:ln>
              <a:effectLst/>
            </c:spPr>
            <c:extLst>
              <c:ext xmlns:c16="http://schemas.microsoft.com/office/drawing/2014/chart" uri="{C3380CC4-5D6E-409C-BE32-E72D297353CC}">
                <c16:uniqueId val="{0000000B-6DB9-43EC-926F-BE1523F0A581}"/>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6DB9-43EC-926F-BE1523F0A581}"/>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6DB9-43EC-926F-BE1523F0A581}"/>
              </c:ext>
            </c:extLst>
          </c:dPt>
          <c:dPt>
            <c:idx val="8"/>
            <c:bubble3D val="0"/>
            <c:spPr>
              <a:solidFill>
                <a:schemeClr val="accent3">
                  <a:lumMod val="60000"/>
                </a:schemeClr>
              </a:solidFill>
              <a:ln w="19050">
                <a:noFill/>
              </a:ln>
              <a:effectLst/>
            </c:spPr>
            <c:extLst>
              <c:ext xmlns:c16="http://schemas.microsoft.com/office/drawing/2014/chart" uri="{C3380CC4-5D6E-409C-BE32-E72D297353CC}">
                <c16:uniqueId val="{00000011-6DB9-43EC-926F-BE1523F0A581}"/>
              </c:ext>
            </c:extLst>
          </c:dPt>
          <c:dPt>
            <c:idx val="9"/>
            <c:bubble3D val="0"/>
            <c:spPr>
              <a:solidFill>
                <a:schemeClr val="accent4">
                  <a:lumMod val="60000"/>
                </a:schemeClr>
              </a:solidFill>
              <a:ln w="19050">
                <a:noFill/>
              </a:ln>
              <a:effectLst/>
            </c:spPr>
            <c:extLst>
              <c:ext xmlns:c16="http://schemas.microsoft.com/office/drawing/2014/chart" uri="{C3380CC4-5D6E-409C-BE32-E72D297353CC}">
                <c16:uniqueId val="{00000013-6DB9-43EC-926F-BE1523F0A581}"/>
              </c:ext>
            </c:extLst>
          </c:dPt>
          <c:dPt>
            <c:idx val="10"/>
            <c:bubble3D val="0"/>
            <c:spPr>
              <a:solidFill>
                <a:schemeClr val="accent5">
                  <a:lumMod val="60000"/>
                </a:schemeClr>
              </a:solidFill>
              <a:ln w="19050">
                <a:noFill/>
              </a:ln>
              <a:effectLst/>
            </c:spPr>
            <c:extLst>
              <c:ext xmlns:c16="http://schemas.microsoft.com/office/drawing/2014/chart" uri="{C3380CC4-5D6E-409C-BE32-E72D297353CC}">
                <c16:uniqueId val="{00000001-7E2D-4728-91EE-316E7526C1DC}"/>
              </c:ext>
            </c:extLst>
          </c:dPt>
          <c:dPt>
            <c:idx val="11"/>
            <c:bubble3D val="0"/>
            <c:spPr>
              <a:solidFill>
                <a:schemeClr val="accent6">
                  <a:lumMod val="60000"/>
                </a:schemeClr>
              </a:solidFill>
              <a:ln w="19050">
                <a:noFill/>
              </a:ln>
              <a:effectLst/>
            </c:spPr>
            <c:extLst>
              <c:ext xmlns:c16="http://schemas.microsoft.com/office/drawing/2014/chart" uri="{C3380CC4-5D6E-409C-BE32-E72D297353CC}">
                <c16:uniqueId val="{00000017-6DB9-43EC-926F-BE1523F0A581}"/>
              </c:ext>
            </c:extLst>
          </c:dPt>
          <c:dPt>
            <c:idx val="12"/>
            <c:bubble3D val="0"/>
            <c:spPr>
              <a:solidFill>
                <a:schemeClr val="accent1">
                  <a:lumMod val="80000"/>
                  <a:lumOff val="20000"/>
                </a:schemeClr>
              </a:solidFill>
              <a:ln w="19050">
                <a:noFill/>
              </a:ln>
              <a:effectLst/>
            </c:spPr>
            <c:extLst>
              <c:ext xmlns:c16="http://schemas.microsoft.com/office/drawing/2014/chart" uri="{C3380CC4-5D6E-409C-BE32-E72D297353CC}">
                <c16:uniqueId val="{00000019-6DB9-43EC-926F-BE1523F0A581}"/>
              </c:ext>
            </c:extLst>
          </c:dPt>
          <c:dPt>
            <c:idx val="13"/>
            <c:bubble3D val="0"/>
            <c:spPr>
              <a:solidFill>
                <a:schemeClr val="accent2">
                  <a:lumMod val="80000"/>
                  <a:lumOff val="20000"/>
                </a:schemeClr>
              </a:solidFill>
              <a:ln w="19050">
                <a:noFill/>
              </a:ln>
              <a:effectLst/>
            </c:spPr>
            <c:extLst>
              <c:ext xmlns:c16="http://schemas.microsoft.com/office/drawing/2014/chart" uri="{C3380CC4-5D6E-409C-BE32-E72D297353CC}">
                <c16:uniqueId val="{0000001B-6DB9-43EC-926F-BE1523F0A581}"/>
              </c:ext>
            </c:extLst>
          </c:dPt>
          <c:dPt>
            <c:idx val="14"/>
            <c:bubble3D val="0"/>
            <c:spPr>
              <a:solidFill>
                <a:schemeClr val="accent3">
                  <a:lumMod val="80000"/>
                  <a:lumOff val="20000"/>
                </a:schemeClr>
              </a:solidFill>
              <a:ln w="19050">
                <a:noFill/>
              </a:ln>
              <a:effectLst/>
            </c:spPr>
            <c:extLst>
              <c:ext xmlns:c16="http://schemas.microsoft.com/office/drawing/2014/chart" uri="{C3380CC4-5D6E-409C-BE32-E72D297353CC}">
                <c16:uniqueId val="{0000001D-6DB9-43EC-926F-BE1523F0A581}"/>
              </c:ext>
            </c:extLst>
          </c:dPt>
          <c:dLbls>
            <c:dLbl>
              <c:idx val="10"/>
              <c:layout>
                <c:manualLayout>
                  <c:x val="-1.0052917901427739E-2"/>
                  <c:y val="2.815938207228600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E2D-4728-91EE-316E7526C1DC}"/>
                </c:ext>
              </c:extLst>
            </c:dLbl>
            <c:spPr>
              <a:noFill/>
              <a:ln>
                <a:noFill/>
              </a:ln>
              <a:effectLst/>
            </c:spPr>
            <c:txPr>
              <a:bodyPr rot="0" spcFirstLastPara="1" vertOverflow="ellipsis" vert="horz" wrap="square" lIns="38100" tIns="19050" rIns="38100" bIns="19050" anchor="ctr" anchorCtr="1">
                <a:spAutoFit/>
              </a:bodyPr>
              <a:lstStyle/>
              <a:p>
                <a:pPr algn="ctr">
                  <a:defRPr lang="en-US" sz="8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[EducationLevel_PieChart.xlsx]HighSchool_PieChart!$K$2145:$Y$2145</c:f>
              <c:strCache>
                <c:ptCount val="15"/>
                <c:pt idx="0">
                  <c:v>WeeklyHoursWorked</c:v>
                </c:pt>
                <c:pt idx="1">
                  <c:v>Sleeping</c:v>
                </c:pt>
                <c:pt idx="2">
                  <c:v>Grooming</c:v>
                </c:pt>
                <c:pt idx="3">
                  <c:v>Housework</c:v>
                </c:pt>
                <c:pt idx="4">
                  <c:v>Food&amp;DrinkPrep</c:v>
                </c:pt>
                <c:pt idx="5">
                  <c:v>CaringforChildren</c:v>
                </c:pt>
                <c:pt idx="6">
                  <c:v>PlayingwithChildren</c:v>
                </c:pt>
                <c:pt idx="7">
                  <c:v>JobSearching</c:v>
                </c:pt>
                <c:pt idx="8">
                  <c:v>Shopping</c:v>
                </c:pt>
                <c:pt idx="9">
                  <c:v>EatingandDrinking</c:v>
                </c:pt>
                <c:pt idx="10">
                  <c:v>Socializing&amp;Relaxing</c:v>
                </c:pt>
                <c:pt idx="11">
                  <c:v>Television</c:v>
                </c:pt>
                <c:pt idx="12">
                  <c:v>Golfing</c:v>
                </c:pt>
                <c:pt idx="13">
                  <c:v>Running</c:v>
                </c:pt>
                <c:pt idx="14">
                  <c:v>Volunteering</c:v>
                </c:pt>
              </c:strCache>
            </c:strRef>
          </c:cat>
          <c:val>
            <c:numRef>
              <c:f>[EducationLevel_PieChart.xlsx]HighSchool_PieChart!$K$2146:$Y$2146</c:f>
              <c:numCache>
                <c:formatCode>General</c:formatCode>
                <c:ptCount val="15"/>
                <c:pt idx="0">
                  <c:v>20.185514018691588</c:v>
                </c:pt>
                <c:pt idx="1">
                  <c:v>8.9001822429906436</c:v>
                </c:pt>
                <c:pt idx="2">
                  <c:v>0.65012149532710262</c:v>
                </c:pt>
                <c:pt idx="3">
                  <c:v>0.71270560747663458</c:v>
                </c:pt>
                <c:pt idx="4">
                  <c:v>0.60949999999999971</c:v>
                </c:pt>
                <c:pt idx="5">
                  <c:v>0.3096401869158879</c:v>
                </c:pt>
                <c:pt idx="6">
                  <c:v>9.2658878504672901E-2</c:v>
                </c:pt>
                <c:pt idx="7">
                  <c:v>3.0457943925233641E-2</c:v>
                </c:pt>
                <c:pt idx="8">
                  <c:v>0.37162149532710337</c:v>
                </c:pt>
                <c:pt idx="9">
                  <c:v>1.1047196261682237</c:v>
                </c:pt>
                <c:pt idx="10">
                  <c:v>5.6201915887850395</c:v>
                </c:pt>
                <c:pt idx="11">
                  <c:v>3.5547897196261697</c:v>
                </c:pt>
                <c:pt idx="12">
                  <c:v>2.4995327102803735E-2</c:v>
                </c:pt>
                <c:pt idx="13">
                  <c:v>5.1822429906542055E-3</c:v>
                </c:pt>
                <c:pt idx="14">
                  <c:v>0.12078037383177563</c:v>
                </c:pt>
              </c:numCache>
            </c:numRef>
          </c:val>
          <c:extLst>
            <c:ext xmlns:c16="http://schemas.microsoft.com/office/drawing/2014/chart" uri="{C3380CC4-5D6E-409C-BE32-E72D297353CC}">
              <c16:uniqueId val="{00000000-7E2D-4728-91EE-316E7526C1D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000" b="1" i="0" u="none" strike="noStrike" kern="1200" baseline="0">
                <a:solidFill>
                  <a:schemeClr val="tx1"/>
                </a:solidFill>
                <a:latin typeface="+mn-lt"/>
                <a:ea typeface="+mn-ea"/>
                <a:cs typeface="+mn-cs"/>
              </a:defRPr>
            </a:pPr>
            <a:r>
              <a:rPr lang="en-US" sz="1000" b="1" i="0" u="none" strike="noStrike" kern="1200" baseline="0">
                <a:solidFill>
                  <a:schemeClr val="tx1"/>
                </a:solidFill>
                <a:latin typeface="+mn-lt"/>
                <a:ea typeface="+mn-ea"/>
                <a:cs typeface="+mn-cs"/>
              </a:rPr>
              <a:t>Associate_PieChart</a:t>
            </a:r>
          </a:p>
        </c:rich>
      </c:tx>
      <c:overlay val="0"/>
      <c:spPr>
        <a:noFill/>
        <a:ln>
          <a:noFill/>
        </a:ln>
        <a:effectLst/>
      </c:spPr>
    </c:title>
    <c:autoTitleDeleted val="0"/>
    <c:plotArea>
      <c:layout>
        <c:manualLayout>
          <c:layoutTarget val="inner"/>
          <c:xMode val="edge"/>
          <c:yMode val="edge"/>
          <c:x val="0.15416666666666667"/>
          <c:y val="0.37640838693575546"/>
          <c:w val="0.79166666666666663"/>
          <c:h val="0.36235507674028794"/>
        </c:manualLayout>
      </c:layout>
      <c:pie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882A-477A-815D-A49C6F421460}"/>
              </c:ext>
            </c:extLst>
          </c:dPt>
          <c:dPt>
            <c:idx val="1"/>
            <c:bubble3D val="0"/>
            <c:spPr>
              <a:solidFill>
                <a:schemeClr val="accent2"/>
              </a:solidFill>
              <a:ln w="19050">
                <a:noFill/>
              </a:ln>
              <a:effectLst/>
            </c:spPr>
            <c:extLst>
              <c:ext xmlns:c16="http://schemas.microsoft.com/office/drawing/2014/chart" uri="{C3380CC4-5D6E-409C-BE32-E72D297353CC}">
                <c16:uniqueId val="{00000003-882A-477A-815D-A49C6F421460}"/>
              </c:ext>
            </c:extLst>
          </c:dPt>
          <c:dPt>
            <c:idx val="2"/>
            <c:bubble3D val="0"/>
            <c:spPr>
              <a:solidFill>
                <a:schemeClr val="accent3"/>
              </a:solidFill>
              <a:ln w="19050">
                <a:noFill/>
              </a:ln>
              <a:effectLst/>
            </c:spPr>
            <c:extLst>
              <c:ext xmlns:c16="http://schemas.microsoft.com/office/drawing/2014/chart" uri="{C3380CC4-5D6E-409C-BE32-E72D297353CC}">
                <c16:uniqueId val="{00000005-882A-477A-815D-A49C6F421460}"/>
              </c:ext>
            </c:extLst>
          </c:dPt>
          <c:dPt>
            <c:idx val="3"/>
            <c:bubble3D val="0"/>
            <c:spPr>
              <a:solidFill>
                <a:schemeClr val="accent4"/>
              </a:solidFill>
              <a:ln w="19050">
                <a:noFill/>
              </a:ln>
              <a:effectLst/>
            </c:spPr>
            <c:extLst>
              <c:ext xmlns:c16="http://schemas.microsoft.com/office/drawing/2014/chart" uri="{C3380CC4-5D6E-409C-BE32-E72D297353CC}">
                <c16:uniqueId val="{00000007-882A-477A-815D-A49C6F421460}"/>
              </c:ext>
            </c:extLst>
          </c:dPt>
          <c:dPt>
            <c:idx val="4"/>
            <c:bubble3D val="0"/>
            <c:spPr>
              <a:solidFill>
                <a:schemeClr val="accent5"/>
              </a:solidFill>
              <a:ln w="19050">
                <a:noFill/>
              </a:ln>
              <a:effectLst/>
            </c:spPr>
            <c:extLst>
              <c:ext xmlns:c16="http://schemas.microsoft.com/office/drawing/2014/chart" uri="{C3380CC4-5D6E-409C-BE32-E72D297353CC}">
                <c16:uniqueId val="{00000009-882A-477A-815D-A49C6F421460}"/>
              </c:ext>
            </c:extLst>
          </c:dPt>
          <c:dPt>
            <c:idx val="5"/>
            <c:bubble3D val="0"/>
            <c:spPr>
              <a:solidFill>
                <a:schemeClr val="accent6"/>
              </a:solidFill>
              <a:ln w="19050">
                <a:noFill/>
              </a:ln>
              <a:effectLst/>
            </c:spPr>
            <c:extLst>
              <c:ext xmlns:c16="http://schemas.microsoft.com/office/drawing/2014/chart" uri="{C3380CC4-5D6E-409C-BE32-E72D297353CC}">
                <c16:uniqueId val="{0000000B-882A-477A-815D-A49C6F421460}"/>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882A-477A-815D-A49C6F421460}"/>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882A-477A-815D-A49C6F421460}"/>
              </c:ext>
            </c:extLst>
          </c:dPt>
          <c:dPt>
            <c:idx val="8"/>
            <c:bubble3D val="0"/>
            <c:spPr>
              <a:solidFill>
                <a:schemeClr val="accent3">
                  <a:lumMod val="60000"/>
                </a:schemeClr>
              </a:solidFill>
              <a:ln w="19050">
                <a:noFill/>
              </a:ln>
              <a:effectLst/>
            </c:spPr>
            <c:extLst>
              <c:ext xmlns:c16="http://schemas.microsoft.com/office/drawing/2014/chart" uri="{C3380CC4-5D6E-409C-BE32-E72D297353CC}">
                <c16:uniqueId val="{00000011-882A-477A-815D-A49C6F421460}"/>
              </c:ext>
            </c:extLst>
          </c:dPt>
          <c:dPt>
            <c:idx val="9"/>
            <c:bubble3D val="0"/>
            <c:spPr>
              <a:solidFill>
                <a:schemeClr val="accent4">
                  <a:lumMod val="60000"/>
                </a:schemeClr>
              </a:solidFill>
              <a:ln w="19050">
                <a:noFill/>
              </a:ln>
              <a:effectLst/>
            </c:spPr>
            <c:extLst>
              <c:ext xmlns:c16="http://schemas.microsoft.com/office/drawing/2014/chart" uri="{C3380CC4-5D6E-409C-BE32-E72D297353CC}">
                <c16:uniqueId val="{00000013-882A-477A-815D-A49C6F421460}"/>
              </c:ext>
            </c:extLst>
          </c:dPt>
          <c:dPt>
            <c:idx val="10"/>
            <c:bubble3D val="0"/>
            <c:spPr>
              <a:solidFill>
                <a:schemeClr val="accent5">
                  <a:lumMod val="60000"/>
                </a:schemeClr>
              </a:solidFill>
              <a:ln w="19050">
                <a:noFill/>
              </a:ln>
              <a:effectLst/>
            </c:spPr>
            <c:extLst>
              <c:ext xmlns:c16="http://schemas.microsoft.com/office/drawing/2014/chart" uri="{C3380CC4-5D6E-409C-BE32-E72D297353CC}">
                <c16:uniqueId val="{00000001-248C-4C53-B0FF-CFACB63AFF60}"/>
              </c:ext>
            </c:extLst>
          </c:dPt>
          <c:dPt>
            <c:idx val="11"/>
            <c:bubble3D val="0"/>
            <c:spPr>
              <a:solidFill>
                <a:schemeClr val="accent6">
                  <a:lumMod val="60000"/>
                </a:schemeClr>
              </a:solidFill>
              <a:ln w="19050">
                <a:noFill/>
              </a:ln>
              <a:effectLst/>
            </c:spPr>
            <c:extLst>
              <c:ext xmlns:c16="http://schemas.microsoft.com/office/drawing/2014/chart" uri="{C3380CC4-5D6E-409C-BE32-E72D297353CC}">
                <c16:uniqueId val="{00000017-882A-477A-815D-A49C6F421460}"/>
              </c:ext>
            </c:extLst>
          </c:dPt>
          <c:dPt>
            <c:idx val="12"/>
            <c:bubble3D val="0"/>
            <c:spPr>
              <a:solidFill>
                <a:schemeClr val="accent1">
                  <a:lumMod val="80000"/>
                  <a:lumOff val="20000"/>
                </a:schemeClr>
              </a:solidFill>
              <a:ln w="19050">
                <a:noFill/>
              </a:ln>
              <a:effectLst/>
            </c:spPr>
            <c:extLst>
              <c:ext xmlns:c16="http://schemas.microsoft.com/office/drawing/2014/chart" uri="{C3380CC4-5D6E-409C-BE32-E72D297353CC}">
                <c16:uniqueId val="{00000019-882A-477A-815D-A49C6F421460}"/>
              </c:ext>
            </c:extLst>
          </c:dPt>
          <c:dPt>
            <c:idx val="13"/>
            <c:bubble3D val="0"/>
            <c:spPr>
              <a:solidFill>
                <a:schemeClr val="accent2">
                  <a:lumMod val="80000"/>
                  <a:lumOff val="20000"/>
                </a:schemeClr>
              </a:solidFill>
              <a:ln w="19050">
                <a:noFill/>
              </a:ln>
              <a:effectLst/>
            </c:spPr>
            <c:extLst>
              <c:ext xmlns:c16="http://schemas.microsoft.com/office/drawing/2014/chart" uri="{C3380CC4-5D6E-409C-BE32-E72D297353CC}">
                <c16:uniqueId val="{0000001B-882A-477A-815D-A49C6F421460}"/>
              </c:ext>
            </c:extLst>
          </c:dPt>
          <c:dPt>
            <c:idx val="14"/>
            <c:bubble3D val="0"/>
            <c:spPr>
              <a:solidFill>
                <a:schemeClr val="accent3">
                  <a:lumMod val="80000"/>
                  <a:lumOff val="20000"/>
                </a:schemeClr>
              </a:solidFill>
              <a:ln w="19050">
                <a:noFill/>
              </a:ln>
              <a:effectLst/>
            </c:spPr>
            <c:extLst>
              <c:ext xmlns:c16="http://schemas.microsoft.com/office/drawing/2014/chart" uri="{C3380CC4-5D6E-409C-BE32-E72D297353CC}">
                <c16:uniqueId val="{0000001D-882A-477A-815D-A49C6F421460}"/>
              </c:ext>
            </c:extLst>
          </c:dPt>
          <c:dLbls>
            <c:dLbl>
              <c:idx val="10"/>
              <c:layout>
                <c:manualLayout>
                  <c:x val="1.3511554471028135E-2"/>
                  <c:y val="-8.6028083090538797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48C-4C53-B0FF-CFACB63AFF60}"/>
                </c:ext>
              </c:extLst>
            </c:dLbl>
            <c:spPr>
              <a:noFill/>
              <a:ln>
                <a:noFill/>
              </a:ln>
              <a:effectLst/>
            </c:spPr>
            <c:txPr>
              <a:bodyPr rot="0" spcFirstLastPara="1" vertOverflow="ellipsis" vert="horz" wrap="square" lIns="38100" tIns="19050" rIns="38100" bIns="19050" anchor="ctr" anchorCtr="1">
                <a:spAutoFit/>
              </a:bodyPr>
              <a:lstStyle/>
              <a:p>
                <a:pPr algn="ctr">
                  <a:defRPr lang="en-US" sz="8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[EducationLevel_PieChart.xlsx]Associate_PieChart!$K$783:$Y$783</c:f>
              <c:strCache>
                <c:ptCount val="15"/>
                <c:pt idx="0">
                  <c:v>WeeklyHoursWorked</c:v>
                </c:pt>
                <c:pt idx="1">
                  <c:v>Sleeping</c:v>
                </c:pt>
                <c:pt idx="2">
                  <c:v>Grooming</c:v>
                </c:pt>
                <c:pt idx="3">
                  <c:v>Housework</c:v>
                </c:pt>
                <c:pt idx="4">
                  <c:v>Food&amp;DrinkPrep</c:v>
                </c:pt>
                <c:pt idx="5">
                  <c:v>CaringforChildren</c:v>
                </c:pt>
                <c:pt idx="6">
                  <c:v>PlayingwithChildren</c:v>
                </c:pt>
                <c:pt idx="7">
                  <c:v>JobSearching</c:v>
                </c:pt>
                <c:pt idx="8">
                  <c:v>Shopping</c:v>
                </c:pt>
                <c:pt idx="9">
                  <c:v>EatingandDrinking</c:v>
                </c:pt>
                <c:pt idx="10">
                  <c:v>Socializing&amp;Relaxing</c:v>
                </c:pt>
                <c:pt idx="11">
                  <c:v>Television</c:v>
                </c:pt>
                <c:pt idx="12">
                  <c:v>Golfing</c:v>
                </c:pt>
                <c:pt idx="13">
                  <c:v>Running</c:v>
                </c:pt>
                <c:pt idx="14">
                  <c:v>Volunteering</c:v>
                </c:pt>
              </c:strCache>
            </c:strRef>
          </c:cat>
          <c:val>
            <c:numRef>
              <c:f>[EducationLevel_PieChart.xlsx]Associate_PieChart!$K$784:$Y$784</c:f>
              <c:numCache>
                <c:formatCode>General</c:formatCode>
                <c:ptCount val="15"/>
                <c:pt idx="0">
                  <c:v>24.913881748071979</c:v>
                </c:pt>
                <c:pt idx="1">
                  <c:v>8.6141259640102774</c:v>
                </c:pt>
                <c:pt idx="2">
                  <c:v>0.71465295629820047</c:v>
                </c:pt>
                <c:pt idx="3">
                  <c:v>0.80167095115681264</c:v>
                </c:pt>
                <c:pt idx="4">
                  <c:v>0.56393316195372734</c:v>
                </c:pt>
                <c:pt idx="5">
                  <c:v>0.45476863753213381</c:v>
                </c:pt>
                <c:pt idx="6">
                  <c:v>0.11109254498714652</c:v>
                </c:pt>
                <c:pt idx="7">
                  <c:v>5.1092544987146528E-2</c:v>
                </c:pt>
                <c:pt idx="8">
                  <c:v>0.37901028277634979</c:v>
                </c:pt>
                <c:pt idx="9">
                  <c:v>1.1145372750642681</c:v>
                </c:pt>
                <c:pt idx="10">
                  <c:v>4.7114910025706962</c:v>
                </c:pt>
                <c:pt idx="11">
                  <c:v>2.67913881748072</c:v>
                </c:pt>
                <c:pt idx="12">
                  <c:v>1.3020565552699228E-2</c:v>
                </c:pt>
                <c:pt idx="13">
                  <c:v>1.2146529562982004E-2</c:v>
                </c:pt>
                <c:pt idx="14">
                  <c:v>0.19181233933161948</c:v>
                </c:pt>
              </c:numCache>
            </c:numRef>
          </c:val>
          <c:extLst>
            <c:ext xmlns:c16="http://schemas.microsoft.com/office/drawing/2014/chart" uri="{C3380CC4-5D6E-409C-BE32-E72D297353CC}">
              <c16:uniqueId val="{00000000-248C-4C53-B0FF-CFACB63AFF6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050" b="1" i="0" u="none" strike="noStrike" kern="1200" spc="0" baseline="0">
                <a:solidFill>
                  <a:schemeClr val="tx1"/>
                </a:solidFill>
                <a:latin typeface="+mn-lt"/>
                <a:ea typeface="+mn-ea"/>
                <a:cs typeface="+mn-cs"/>
              </a:defRPr>
            </a:pPr>
            <a:r>
              <a:rPr lang="en-US" sz="1050" b="1" i="0" u="none" strike="noStrike" kern="1200" spc="0" baseline="0">
                <a:solidFill>
                  <a:schemeClr val="tx1"/>
                </a:solidFill>
                <a:latin typeface="+mn-lt"/>
                <a:ea typeface="+mn-ea"/>
                <a:cs typeface="+mn-cs"/>
              </a:rPr>
              <a:t>Doctoral_PieChart</a:t>
            </a:r>
          </a:p>
        </c:rich>
      </c:tx>
      <c:overlay val="0"/>
      <c:spPr>
        <a:noFill/>
        <a:ln>
          <a:noFill/>
        </a:ln>
        <a:effectLst/>
      </c:spPr>
    </c:title>
    <c:autoTitleDeleted val="0"/>
    <c:plotArea>
      <c:layout>
        <c:manualLayout>
          <c:layoutTarget val="inner"/>
          <c:xMode val="edge"/>
          <c:yMode val="edge"/>
          <c:x val="6.25E-2"/>
          <c:y val="0.37296739835311332"/>
          <c:w val="0.83333333333333337"/>
          <c:h val="0.40650432527003733"/>
        </c:manualLayout>
      </c:layout>
      <c:pie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638D-42D8-97DF-33C3F3DBCFBB}"/>
              </c:ext>
            </c:extLst>
          </c:dPt>
          <c:dPt>
            <c:idx val="1"/>
            <c:bubble3D val="0"/>
            <c:spPr>
              <a:solidFill>
                <a:schemeClr val="accent2"/>
              </a:solidFill>
              <a:ln w="19050">
                <a:noFill/>
              </a:ln>
              <a:effectLst/>
            </c:spPr>
            <c:extLst>
              <c:ext xmlns:c16="http://schemas.microsoft.com/office/drawing/2014/chart" uri="{C3380CC4-5D6E-409C-BE32-E72D297353CC}">
                <c16:uniqueId val="{00000003-638D-42D8-97DF-33C3F3DBCFBB}"/>
              </c:ext>
            </c:extLst>
          </c:dPt>
          <c:dPt>
            <c:idx val="2"/>
            <c:bubble3D val="0"/>
            <c:spPr>
              <a:solidFill>
                <a:schemeClr val="accent3"/>
              </a:solidFill>
              <a:ln w="19050">
                <a:noFill/>
              </a:ln>
              <a:effectLst/>
            </c:spPr>
            <c:extLst>
              <c:ext xmlns:c16="http://schemas.microsoft.com/office/drawing/2014/chart" uri="{C3380CC4-5D6E-409C-BE32-E72D297353CC}">
                <c16:uniqueId val="{00000005-638D-42D8-97DF-33C3F3DBCFBB}"/>
              </c:ext>
            </c:extLst>
          </c:dPt>
          <c:dPt>
            <c:idx val="3"/>
            <c:bubble3D val="0"/>
            <c:spPr>
              <a:solidFill>
                <a:schemeClr val="accent4"/>
              </a:solidFill>
              <a:ln w="19050">
                <a:noFill/>
              </a:ln>
              <a:effectLst/>
            </c:spPr>
            <c:extLst>
              <c:ext xmlns:c16="http://schemas.microsoft.com/office/drawing/2014/chart" uri="{C3380CC4-5D6E-409C-BE32-E72D297353CC}">
                <c16:uniqueId val="{00000007-638D-42D8-97DF-33C3F3DBCFBB}"/>
              </c:ext>
            </c:extLst>
          </c:dPt>
          <c:dPt>
            <c:idx val="4"/>
            <c:bubble3D val="0"/>
            <c:spPr>
              <a:solidFill>
                <a:schemeClr val="accent5"/>
              </a:solidFill>
              <a:ln w="19050">
                <a:noFill/>
              </a:ln>
              <a:effectLst/>
            </c:spPr>
            <c:extLst>
              <c:ext xmlns:c16="http://schemas.microsoft.com/office/drawing/2014/chart" uri="{C3380CC4-5D6E-409C-BE32-E72D297353CC}">
                <c16:uniqueId val="{00000009-638D-42D8-97DF-33C3F3DBCFBB}"/>
              </c:ext>
            </c:extLst>
          </c:dPt>
          <c:dPt>
            <c:idx val="5"/>
            <c:bubble3D val="0"/>
            <c:spPr>
              <a:solidFill>
                <a:schemeClr val="accent6"/>
              </a:solidFill>
              <a:ln w="19050">
                <a:noFill/>
              </a:ln>
              <a:effectLst/>
            </c:spPr>
            <c:extLst>
              <c:ext xmlns:c16="http://schemas.microsoft.com/office/drawing/2014/chart" uri="{C3380CC4-5D6E-409C-BE32-E72D297353CC}">
                <c16:uniqueId val="{0000000B-638D-42D8-97DF-33C3F3DBCFBB}"/>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638D-42D8-97DF-33C3F3DBCFBB}"/>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638D-42D8-97DF-33C3F3DBCFBB}"/>
              </c:ext>
            </c:extLst>
          </c:dPt>
          <c:dPt>
            <c:idx val="8"/>
            <c:bubble3D val="0"/>
            <c:spPr>
              <a:solidFill>
                <a:schemeClr val="accent3">
                  <a:lumMod val="60000"/>
                </a:schemeClr>
              </a:solidFill>
              <a:ln w="19050">
                <a:noFill/>
              </a:ln>
              <a:effectLst/>
            </c:spPr>
            <c:extLst>
              <c:ext xmlns:c16="http://schemas.microsoft.com/office/drawing/2014/chart" uri="{C3380CC4-5D6E-409C-BE32-E72D297353CC}">
                <c16:uniqueId val="{00000011-638D-42D8-97DF-33C3F3DBCFBB}"/>
              </c:ext>
            </c:extLst>
          </c:dPt>
          <c:dPt>
            <c:idx val="9"/>
            <c:bubble3D val="0"/>
            <c:spPr>
              <a:solidFill>
                <a:schemeClr val="accent4">
                  <a:lumMod val="60000"/>
                </a:schemeClr>
              </a:solidFill>
              <a:ln w="19050">
                <a:noFill/>
              </a:ln>
              <a:effectLst/>
            </c:spPr>
            <c:extLst>
              <c:ext xmlns:c16="http://schemas.microsoft.com/office/drawing/2014/chart" uri="{C3380CC4-5D6E-409C-BE32-E72D297353CC}">
                <c16:uniqueId val="{00000013-638D-42D8-97DF-33C3F3DBCFBB}"/>
              </c:ext>
            </c:extLst>
          </c:dPt>
          <c:dPt>
            <c:idx val="10"/>
            <c:bubble3D val="0"/>
            <c:spPr>
              <a:solidFill>
                <a:schemeClr val="accent5">
                  <a:lumMod val="60000"/>
                </a:schemeClr>
              </a:solidFill>
              <a:ln w="19050">
                <a:noFill/>
              </a:ln>
              <a:effectLst/>
            </c:spPr>
            <c:extLst>
              <c:ext xmlns:c16="http://schemas.microsoft.com/office/drawing/2014/chart" uri="{C3380CC4-5D6E-409C-BE32-E72D297353CC}">
                <c16:uniqueId val="{00000001-74A8-4066-8587-4BAC07B6B557}"/>
              </c:ext>
            </c:extLst>
          </c:dPt>
          <c:dPt>
            <c:idx val="11"/>
            <c:bubble3D val="0"/>
            <c:spPr>
              <a:solidFill>
                <a:schemeClr val="accent6">
                  <a:lumMod val="60000"/>
                </a:schemeClr>
              </a:solidFill>
              <a:ln w="19050">
                <a:noFill/>
              </a:ln>
              <a:effectLst/>
            </c:spPr>
            <c:extLst>
              <c:ext xmlns:c16="http://schemas.microsoft.com/office/drawing/2014/chart" uri="{C3380CC4-5D6E-409C-BE32-E72D297353CC}">
                <c16:uniqueId val="{00000017-638D-42D8-97DF-33C3F3DBCFBB}"/>
              </c:ext>
            </c:extLst>
          </c:dPt>
          <c:dPt>
            <c:idx val="12"/>
            <c:bubble3D val="0"/>
            <c:spPr>
              <a:solidFill>
                <a:schemeClr val="accent1">
                  <a:lumMod val="80000"/>
                  <a:lumOff val="20000"/>
                </a:schemeClr>
              </a:solidFill>
              <a:ln w="19050">
                <a:noFill/>
              </a:ln>
              <a:effectLst/>
            </c:spPr>
            <c:extLst>
              <c:ext xmlns:c16="http://schemas.microsoft.com/office/drawing/2014/chart" uri="{C3380CC4-5D6E-409C-BE32-E72D297353CC}">
                <c16:uniqueId val="{00000019-638D-42D8-97DF-33C3F3DBCFBB}"/>
              </c:ext>
            </c:extLst>
          </c:dPt>
          <c:dPt>
            <c:idx val="13"/>
            <c:bubble3D val="0"/>
            <c:spPr>
              <a:solidFill>
                <a:schemeClr val="accent2">
                  <a:lumMod val="80000"/>
                  <a:lumOff val="20000"/>
                </a:schemeClr>
              </a:solidFill>
              <a:ln w="19050">
                <a:noFill/>
              </a:ln>
              <a:effectLst/>
            </c:spPr>
            <c:extLst>
              <c:ext xmlns:c16="http://schemas.microsoft.com/office/drawing/2014/chart" uri="{C3380CC4-5D6E-409C-BE32-E72D297353CC}">
                <c16:uniqueId val="{0000001B-638D-42D8-97DF-33C3F3DBCFBB}"/>
              </c:ext>
            </c:extLst>
          </c:dPt>
          <c:dPt>
            <c:idx val="14"/>
            <c:bubble3D val="0"/>
            <c:spPr>
              <a:solidFill>
                <a:schemeClr val="accent3">
                  <a:lumMod val="80000"/>
                  <a:lumOff val="20000"/>
                </a:schemeClr>
              </a:solidFill>
              <a:ln w="19050">
                <a:noFill/>
              </a:ln>
              <a:effectLst/>
            </c:spPr>
            <c:extLst>
              <c:ext xmlns:c16="http://schemas.microsoft.com/office/drawing/2014/chart" uri="{C3380CC4-5D6E-409C-BE32-E72D297353CC}">
                <c16:uniqueId val="{0000001D-638D-42D8-97DF-33C3F3DBCFBB}"/>
              </c:ext>
            </c:extLst>
          </c:dPt>
          <c:dLbls>
            <c:dLbl>
              <c:idx val="10"/>
              <c:layout>
                <c:manualLayout>
                  <c:x val="1.7941339002595924E-2"/>
                  <c:y val="1.3793416387078731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4A8-4066-8587-4BAC07B6B557}"/>
                </c:ext>
              </c:extLst>
            </c:dLbl>
            <c:spPr>
              <a:noFill/>
              <a:ln>
                <a:noFill/>
              </a:ln>
              <a:effectLst/>
            </c:spPr>
            <c:txPr>
              <a:bodyPr rot="0" spcFirstLastPara="1" vertOverflow="ellipsis" vert="horz" wrap="square" lIns="38100" tIns="19050" rIns="38100" bIns="19050" anchor="ctr" anchorCtr="1">
                <a:spAutoFit/>
              </a:bodyPr>
              <a:lstStyle/>
              <a:p>
                <a:pPr algn="ctr">
                  <a:defRPr lang="en-US" sz="8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[EducationLevel_PieChart.xlsx]Doctoral_PieChart!$K$127:$Y$127</c:f>
              <c:strCache>
                <c:ptCount val="15"/>
                <c:pt idx="0">
                  <c:v>WeeklyHoursWorked</c:v>
                </c:pt>
                <c:pt idx="1">
                  <c:v>Sleeping</c:v>
                </c:pt>
                <c:pt idx="2">
                  <c:v>Grooming</c:v>
                </c:pt>
                <c:pt idx="3">
                  <c:v>Housework</c:v>
                </c:pt>
                <c:pt idx="4">
                  <c:v>Food&amp;DrinkPrep</c:v>
                </c:pt>
                <c:pt idx="5">
                  <c:v>CaringforChildren</c:v>
                </c:pt>
                <c:pt idx="6">
                  <c:v>PlayingwithChildren</c:v>
                </c:pt>
                <c:pt idx="7">
                  <c:v>JobSearching</c:v>
                </c:pt>
                <c:pt idx="8">
                  <c:v>Shopping</c:v>
                </c:pt>
                <c:pt idx="9">
                  <c:v>EatingandDrinking</c:v>
                </c:pt>
                <c:pt idx="10">
                  <c:v>Socializing&amp;Relaxing</c:v>
                </c:pt>
                <c:pt idx="11">
                  <c:v>Television</c:v>
                </c:pt>
                <c:pt idx="12">
                  <c:v>Golfing</c:v>
                </c:pt>
                <c:pt idx="13">
                  <c:v>Running</c:v>
                </c:pt>
                <c:pt idx="14">
                  <c:v>Volunteering</c:v>
                </c:pt>
              </c:strCache>
            </c:strRef>
          </c:cat>
          <c:val>
            <c:numRef>
              <c:f>[EducationLevel_PieChart.xlsx]Doctoral_PieChart!$K$128:$Y$128</c:f>
              <c:numCache>
                <c:formatCode>General</c:formatCode>
                <c:ptCount val="15"/>
                <c:pt idx="0">
                  <c:v>34.680327868852459</c:v>
                </c:pt>
                <c:pt idx="1">
                  <c:v>8.278688524590164</c:v>
                </c:pt>
                <c:pt idx="2">
                  <c:v>0.57893442622950819</c:v>
                </c:pt>
                <c:pt idx="3">
                  <c:v>0.43778688524590159</c:v>
                </c:pt>
                <c:pt idx="4">
                  <c:v>0.47950819672131151</c:v>
                </c:pt>
                <c:pt idx="5">
                  <c:v>0.96877049180327868</c:v>
                </c:pt>
                <c:pt idx="6">
                  <c:v>0.42327868852459016</c:v>
                </c:pt>
                <c:pt idx="7">
                  <c:v>3.3442622950819671E-2</c:v>
                </c:pt>
                <c:pt idx="8">
                  <c:v>0.3520491803278688</c:v>
                </c:pt>
                <c:pt idx="9">
                  <c:v>1.3954918032786885</c:v>
                </c:pt>
                <c:pt idx="10">
                  <c:v>3.8845081967213129</c:v>
                </c:pt>
                <c:pt idx="11">
                  <c:v>1.5580327868852462</c:v>
                </c:pt>
                <c:pt idx="12">
                  <c:v>3.2786885245901641E-2</c:v>
                </c:pt>
                <c:pt idx="13">
                  <c:v>1.0901639344262295E-2</c:v>
                </c:pt>
                <c:pt idx="14">
                  <c:v>0.17155737704918034</c:v>
                </c:pt>
              </c:numCache>
            </c:numRef>
          </c:val>
          <c:extLst>
            <c:ext xmlns:c16="http://schemas.microsoft.com/office/drawing/2014/chart" uri="{C3380CC4-5D6E-409C-BE32-E72D297353CC}">
              <c16:uniqueId val="{00000000-74A8-4066-8587-4BAC07B6B55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050" b="1" i="0" u="none" strike="noStrike" kern="1200" spc="0" baseline="0">
                <a:solidFill>
                  <a:schemeClr val="tx1"/>
                </a:solidFill>
                <a:latin typeface="+mn-lt"/>
                <a:ea typeface="+mn-ea"/>
                <a:cs typeface="+mn-cs"/>
              </a:defRPr>
            </a:pPr>
            <a:r>
              <a:rPr lang="en-US" sz="1050" b="1" i="0" u="none" strike="noStrike" kern="1200" spc="0" baseline="0" dirty="0" err="1">
                <a:solidFill>
                  <a:schemeClr val="tx1"/>
                </a:solidFill>
                <a:latin typeface="+mn-lt"/>
                <a:ea typeface="+mn-ea"/>
                <a:cs typeface="+mn-cs"/>
              </a:rPr>
              <a:t>Bachelor_PieChart</a:t>
            </a:r>
            <a:endParaRPr lang="en-US" sz="1050" b="1" i="0" u="none" strike="noStrike" kern="1200" spc="0" baseline="0" dirty="0">
              <a:solidFill>
                <a:schemeClr val="tx1"/>
              </a:solidFill>
              <a:latin typeface="+mn-lt"/>
              <a:ea typeface="+mn-ea"/>
              <a:cs typeface="+mn-cs"/>
            </a:endParaRPr>
          </a:p>
        </c:rich>
      </c:tx>
      <c:layout>
        <c:manualLayout>
          <c:xMode val="edge"/>
          <c:yMode val="edge"/>
          <c:x val="3.7291449799142194E-2"/>
          <c:y val="1.4814814814814815E-2"/>
        </c:manualLayout>
      </c:layout>
      <c:overlay val="0"/>
      <c:spPr>
        <a:noFill/>
        <a:ln>
          <a:noFill/>
        </a:ln>
        <a:effectLst/>
      </c:spPr>
    </c:title>
    <c:autoTitleDeleted val="0"/>
    <c:plotArea>
      <c:layout>
        <c:manualLayout>
          <c:layoutTarget val="inner"/>
          <c:xMode val="edge"/>
          <c:yMode val="edge"/>
          <c:x val="6.8451944343805929E-2"/>
          <c:y val="0.33240740740740743"/>
          <c:w val="0.61309599413947979"/>
          <c:h val="0.38148177311169434"/>
        </c:manualLayout>
      </c:layout>
      <c:pie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2B6A-403D-830C-211436B7DFA5}"/>
              </c:ext>
            </c:extLst>
          </c:dPt>
          <c:dPt>
            <c:idx val="1"/>
            <c:bubble3D val="0"/>
            <c:spPr>
              <a:solidFill>
                <a:schemeClr val="accent2"/>
              </a:solidFill>
              <a:ln w="19050">
                <a:noFill/>
              </a:ln>
              <a:effectLst/>
            </c:spPr>
            <c:extLst>
              <c:ext xmlns:c16="http://schemas.microsoft.com/office/drawing/2014/chart" uri="{C3380CC4-5D6E-409C-BE32-E72D297353CC}">
                <c16:uniqueId val="{00000003-2B6A-403D-830C-211436B7DFA5}"/>
              </c:ext>
            </c:extLst>
          </c:dPt>
          <c:dPt>
            <c:idx val="2"/>
            <c:bubble3D val="0"/>
            <c:spPr>
              <a:solidFill>
                <a:schemeClr val="accent3"/>
              </a:solidFill>
              <a:ln w="19050">
                <a:noFill/>
              </a:ln>
              <a:effectLst/>
            </c:spPr>
            <c:extLst>
              <c:ext xmlns:c16="http://schemas.microsoft.com/office/drawing/2014/chart" uri="{C3380CC4-5D6E-409C-BE32-E72D297353CC}">
                <c16:uniqueId val="{00000005-2B6A-403D-830C-211436B7DFA5}"/>
              </c:ext>
            </c:extLst>
          </c:dPt>
          <c:dPt>
            <c:idx val="3"/>
            <c:bubble3D val="0"/>
            <c:spPr>
              <a:solidFill>
                <a:schemeClr val="accent4"/>
              </a:solidFill>
              <a:ln w="19050">
                <a:noFill/>
              </a:ln>
              <a:effectLst/>
            </c:spPr>
            <c:extLst>
              <c:ext xmlns:c16="http://schemas.microsoft.com/office/drawing/2014/chart" uri="{C3380CC4-5D6E-409C-BE32-E72D297353CC}">
                <c16:uniqueId val="{00000007-2B6A-403D-830C-211436B7DFA5}"/>
              </c:ext>
            </c:extLst>
          </c:dPt>
          <c:dPt>
            <c:idx val="4"/>
            <c:bubble3D val="0"/>
            <c:spPr>
              <a:solidFill>
                <a:schemeClr val="accent5"/>
              </a:solidFill>
              <a:ln w="19050">
                <a:noFill/>
              </a:ln>
              <a:effectLst/>
            </c:spPr>
            <c:extLst>
              <c:ext xmlns:c16="http://schemas.microsoft.com/office/drawing/2014/chart" uri="{C3380CC4-5D6E-409C-BE32-E72D297353CC}">
                <c16:uniqueId val="{00000009-2B6A-403D-830C-211436B7DFA5}"/>
              </c:ext>
            </c:extLst>
          </c:dPt>
          <c:dPt>
            <c:idx val="5"/>
            <c:bubble3D val="0"/>
            <c:spPr>
              <a:solidFill>
                <a:schemeClr val="accent6"/>
              </a:solidFill>
              <a:ln w="19050">
                <a:noFill/>
              </a:ln>
              <a:effectLst/>
            </c:spPr>
            <c:extLst>
              <c:ext xmlns:c16="http://schemas.microsoft.com/office/drawing/2014/chart" uri="{C3380CC4-5D6E-409C-BE32-E72D297353CC}">
                <c16:uniqueId val="{0000000B-2B6A-403D-830C-211436B7DFA5}"/>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2B6A-403D-830C-211436B7DFA5}"/>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2B6A-403D-830C-211436B7DFA5}"/>
              </c:ext>
            </c:extLst>
          </c:dPt>
          <c:dPt>
            <c:idx val="8"/>
            <c:bubble3D val="0"/>
            <c:spPr>
              <a:solidFill>
                <a:schemeClr val="accent3">
                  <a:lumMod val="60000"/>
                </a:schemeClr>
              </a:solidFill>
              <a:ln w="19050">
                <a:noFill/>
              </a:ln>
              <a:effectLst/>
            </c:spPr>
            <c:extLst>
              <c:ext xmlns:c16="http://schemas.microsoft.com/office/drawing/2014/chart" uri="{C3380CC4-5D6E-409C-BE32-E72D297353CC}">
                <c16:uniqueId val="{00000011-2B6A-403D-830C-211436B7DFA5}"/>
              </c:ext>
            </c:extLst>
          </c:dPt>
          <c:dPt>
            <c:idx val="9"/>
            <c:bubble3D val="0"/>
            <c:spPr>
              <a:solidFill>
                <a:schemeClr val="accent4">
                  <a:lumMod val="60000"/>
                </a:schemeClr>
              </a:solidFill>
              <a:ln w="19050">
                <a:noFill/>
              </a:ln>
              <a:effectLst/>
            </c:spPr>
            <c:extLst>
              <c:ext xmlns:c16="http://schemas.microsoft.com/office/drawing/2014/chart" uri="{C3380CC4-5D6E-409C-BE32-E72D297353CC}">
                <c16:uniqueId val="{00000013-2B6A-403D-830C-211436B7DFA5}"/>
              </c:ext>
            </c:extLst>
          </c:dPt>
          <c:dPt>
            <c:idx val="10"/>
            <c:bubble3D val="0"/>
            <c:spPr>
              <a:solidFill>
                <a:schemeClr val="accent5">
                  <a:lumMod val="60000"/>
                </a:schemeClr>
              </a:solidFill>
              <a:ln w="19050">
                <a:noFill/>
              </a:ln>
              <a:effectLst/>
            </c:spPr>
            <c:extLst>
              <c:ext xmlns:c16="http://schemas.microsoft.com/office/drawing/2014/chart" uri="{C3380CC4-5D6E-409C-BE32-E72D297353CC}">
                <c16:uniqueId val="{00000001-829D-45A3-8BE7-439D3ED43FD0}"/>
              </c:ext>
            </c:extLst>
          </c:dPt>
          <c:dPt>
            <c:idx val="11"/>
            <c:bubble3D val="0"/>
            <c:spPr>
              <a:solidFill>
                <a:schemeClr val="accent6">
                  <a:lumMod val="60000"/>
                </a:schemeClr>
              </a:solidFill>
              <a:ln w="19050">
                <a:noFill/>
              </a:ln>
              <a:effectLst/>
            </c:spPr>
            <c:extLst>
              <c:ext xmlns:c16="http://schemas.microsoft.com/office/drawing/2014/chart" uri="{C3380CC4-5D6E-409C-BE32-E72D297353CC}">
                <c16:uniqueId val="{00000017-2B6A-403D-830C-211436B7DFA5}"/>
              </c:ext>
            </c:extLst>
          </c:dPt>
          <c:dPt>
            <c:idx val="12"/>
            <c:bubble3D val="0"/>
            <c:spPr>
              <a:solidFill>
                <a:schemeClr val="accent1">
                  <a:lumMod val="80000"/>
                  <a:lumOff val="20000"/>
                </a:schemeClr>
              </a:solidFill>
              <a:ln w="19050">
                <a:noFill/>
              </a:ln>
              <a:effectLst/>
            </c:spPr>
            <c:extLst>
              <c:ext xmlns:c16="http://schemas.microsoft.com/office/drawing/2014/chart" uri="{C3380CC4-5D6E-409C-BE32-E72D297353CC}">
                <c16:uniqueId val="{00000019-2B6A-403D-830C-211436B7DFA5}"/>
              </c:ext>
            </c:extLst>
          </c:dPt>
          <c:dPt>
            <c:idx val="13"/>
            <c:bubble3D val="0"/>
            <c:spPr>
              <a:solidFill>
                <a:schemeClr val="accent2">
                  <a:lumMod val="80000"/>
                  <a:lumOff val="20000"/>
                </a:schemeClr>
              </a:solidFill>
              <a:ln w="19050">
                <a:noFill/>
              </a:ln>
              <a:effectLst/>
            </c:spPr>
            <c:extLst>
              <c:ext xmlns:c16="http://schemas.microsoft.com/office/drawing/2014/chart" uri="{C3380CC4-5D6E-409C-BE32-E72D297353CC}">
                <c16:uniqueId val="{0000001B-2B6A-403D-830C-211436B7DFA5}"/>
              </c:ext>
            </c:extLst>
          </c:dPt>
          <c:dPt>
            <c:idx val="14"/>
            <c:bubble3D val="0"/>
            <c:spPr>
              <a:solidFill>
                <a:schemeClr val="accent3">
                  <a:lumMod val="80000"/>
                  <a:lumOff val="20000"/>
                </a:schemeClr>
              </a:solidFill>
              <a:ln w="19050">
                <a:noFill/>
              </a:ln>
              <a:effectLst/>
            </c:spPr>
            <c:extLst>
              <c:ext xmlns:c16="http://schemas.microsoft.com/office/drawing/2014/chart" uri="{C3380CC4-5D6E-409C-BE32-E72D297353CC}">
                <c16:uniqueId val="{0000001D-2B6A-403D-830C-211436B7DFA5}"/>
              </c:ext>
            </c:extLst>
          </c:dPt>
          <c:dLbls>
            <c:dLbl>
              <c:idx val="10"/>
              <c:layout>
                <c:manualLayout>
                  <c:x val="1.7076002999625046E-2"/>
                  <c:y val="-2.326464439777859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829D-45A3-8BE7-439D3ED43FD0}"/>
                </c:ext>
              </c:extLst>
            </c:dLbl>
            <c:spPr>
              <a:noFill/>
              <a:ln>
                <a:noFill/>
              </a:ln>
              <a:effectLst/>
            </c:spPr>
            <c:txPr>
              <a:bodyPr rot="0" spcFirstLastPara="1" vertOverflow="ellipsis" vert="horz" wrap="square" lIns="38100" tIns="19050" rIns="38100" bIns="19050" anchor="ctr" anchorCtr="1">
                <a:spAutoFit/>
              </a:bodyPr>
              <a:lstStyle/>
              <a:p>
                <a:pPr algn="ctr">
                  <a:defRPr lang="en-US" sz="8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[EducationLevel_PieChart.xlsx]Bachelor_PieChart!$K$1702:$Y$1702</c:f>
              <c:strCache>
                <c:ptCount val="15"/>
                <c:pt idx="0">
                  <c:v>WeeklyHoursWorked</c:v>
                </c:pt>
                <c:pt idx="1">
                  <c:v>Sleeping</c:v>
                </c:pt>
                <c:pt idx="2">
                  <c:v>Grooming</c:v>
                </c:pt>
                <c:pt idx="3">
                  <c:v>Housework</c:v>
                </c:pt>
                <c:pt idx="4">
                  <c:v>Food&amp;DrinkPrep</c:v>
                </c:pt>
                <c:pt idx="5">
                  <c:v>CaringforChildren</c:v>
                </c:pt>
                <c:pt idx="6">
                  <c:v>PlayingwithChildren</c:v>
                </c:pt>
                <c:pt idx="7">
                  <c:v>JobSearching</c:v>
                </c:pt>
                <c:pt idx="8">
                  <c:v>Shopping</c:v>
                </c:pt>
                <c:pt idx="9">
                  <c:v>EatingandDrinking</c:v>
                </c:pt>
                <c:pt idx="10">
                  <c:v>Socializing&amp;Relaxing</c:v>
                </c:pt>
                <c:pt idx="11">
                  <c:v>Television</c:v>
                </c:pt>
                <c:pt idx="12">
                  <c:v>Golfing</c:v>
                </c:pt>
                <c:pt idx="13">
                  <c:v>Running</c:v>
                </c:pt>
                <c:pt idx="14">
                  <c:v>Volunteering</c:v>
                </c:pt>
              </c:strCache>
            </c:strRef>
          </c:cat>
          <c:val>
            <c:numRef>
              <c:f>[EducationLevel_PieChart.xlsx]Bachelor_PieChart!$K$1703:$Y$1703</c:f>
              <c:numCache>
                <c:formatCode>General</c:formatCode>
                <c:ptCount val="15"/>
                <c:pt idx="0">
                  <c:v>28.446081319976429</c:v>
                </c:pt>
                <c:pt idx="1">
                  <c:v>8.5306894519740659</c:v>
                </c:pt>
                <c:pt idx="2">
                  <c:v>0.69021213906894496</c:v>
                </c:pt>
                <c:pt idx="3">
                  <c:v>0.6996110783735997</c:v>
                </c:pt>
                <c:pt idx="4">
                  <c:v>0.57106069534472614</c:v>
                </c:pt>
                <c:pt idx="5">
                  <c:v>0.66416617560400726</c:v>
                </c:pt>
                <c:pt idx="6">
                  <c:v>0.20325869180907488</c:v>
                </c:pt>
                <c:pt idx="7">
                  <c:v>3.6428992339422504E-2</c:v>
                </c:pt>
                <c:pt idx="8">
                  <c:v>0.45244549204478485</c:v>
                </c:pt>
                <c:pt idx="9">
                  <c:v>1.3021685327047716</c:v>
                </c:pt>
                <c:pt idx="10">
                  <c:v>4.3354802592810868</c:v>
                </c:pt>
                <c:pt idx="11">
                  <c:v>2.319970536240425</c:v>
                </c:pt>
                <c:pt idx="12">
                  <c:v>3.4702416028285214E-2</c:v>
                </c:pt>
                <c:pt idx="13">
                  <c:v>1.9605185621685325E-2</c:v>
                </c:pt>
                <c:pt idx="14">
                  <c:v>0.16855627578078961</c:v>
                </c:pt>
              </c:numCache>
            </c:numRef>
          </c:val>
          <c:extLst>
            <c:ext xmlns:c16="http://schemas.microsoft.com/office/drawing/2014/chart" uri="{C3380CC4-5D6E-409C-BE32-E72D297353CC}">
              <c16:uniqueId val="{00000000-829D-45A3-8BE7-439D3ED43FD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ctr" rtl="0">
              <a:defRPr lang="en-US" sz="1100" b="1" i="0" u="none" strike="noStrike" kern="1200" baseline="0">
                <a:solidFill>
                  <a:schemeClr val="tx1"/>
                </a:solidFill>
                <a:latin typeface="+mn-lt"/>
                <a:ea typeface="+mn-ea"/>
                <a:cs typeface="+mn-cs"/>
              </a:defRPr>
            </a:pPr>
            <a:r>
              <a:rPr lang="en-US" sz="1100" b="1" i="0" u="none" strike="noStrike" kern="1200" baseline="0" dirty="0">
                <a:solidFill>
                  <a:schemeClr val="tx1"/>
                </a:solidFill>
                <a:latin typeface="+mn-lt"/>
                <a:ea typeface="+mn-ea"/>
                <a:cs typeface="+mn-cs"/>
              </a:rPr>
              <a:t>Age20-29_PieChart</a:t>
            </a:r>
          </a:p>
        </c:rich>
      </c:tx>
      <c:overlay val="0"/>
    </c:title>
    <c:autoTitleDeleted val="0"/>
    <c:plotArea>
      <c:layout/>
      <c:pieChart>
        <c:varyColors val="1"/>
        <c:ser>
          <c:idx val="0"/>
          <c:order val="0"/>
          <c:dLbls>
            <c:spPr>
              <a:noFill/>
              <a:ln>
                <a:noFill/>
              </a:ln>
              <a:effectLst/>
            </c:spPr>
            <c:txPr>
              <a:bodyPr/>
              <a:lstStyle/>
              <a:p>
                <a:pPr algn="ctr">
                  <a:defRPr lang="en-US" sz="9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a:solidFill>
                    <a:schemeClr val="tx1"/>
                  </a:solidFill>
                </a:ln>
              </c:spPr>
            </c:leaderLines>
            <c:extLst>
              <c:ext xmlns:c15="http://schemas.microsoft.com/office/drawing/2012/chart" uri="{CE6537A1-D6FC-4f65-9D91-7224C49458BB}"/>
            </c:extLst>
          </c:dLbls>
          <c:cat>
            <c:strRef>
              <c:f>'Age20-29_PieChart'!$K$913:$Y$913</c:f>
              <c:strCache>
                <c:ptCount val="15"/>
                <c:pt idx="0">
                  <c:v>WeeklyHoursWorked</c:v>
                </c:pt>
                <c:pt idx="1">
                  <c:v>Sleeping</c:v>
                </c:pt>
                <c:pt idx="2">
                  <c:v>Grooming</c:v>
                </c:pt>
                <c:pt idx="3">
                  <c:v>Housework</c:v>
                </c:pt>
                <c:pt idx="4">
                  <c:v>Food&amp;DrinkPrep</c:v>
                </c:pt>
                <c:pt idx="5">
                  <c:v>CaringforChildren</c:v>
                </c:pt>
                <c:pt idx="6">
                  <c:v>PlayingwithChildren</c:v>
                </c:pt>
                <c:pt idx="7">
                  <c:v>JobSearching</c:v>
                </c:pt>
                <c:pt idx="8">
                  <c:v>Shopping</c:v>
                </c:pt>
                <c:pt idx="9">
                  <c:v>EatingandDrinking</c:v>
                </c:pt>
                <c:pt idx="10">
                  <c:v>Socializing&amp;Relaxing</c:v>
                </c:pt>
                <c:pt idx="11">
                  <c:v>Television</c:v>
                </c:pt>
                <c:pt idx="12">
                  <c:v>Golfing</c:v>
                </c:pt>
                <c:pt idx="13">
                  <c:v>Running</c:v>
                </c:pt>
                <c:pt idx="14">
                  <c:v>Volunteering</c:v>
                </c:pt>
              </c:strCache>
            </c:strRef>
          </c:cat>
          <c:val>
            <c:numRef>
              <c:f>'Age20-29_PieChart'!$K$914:$Y$914</c:f>
              <c:numCache>
                <c:formatCode>General</c:formatCode>
                <c:ptCount val="15"/>
                <c:pt idx="0">
                  <c:v>26.246696035242291</c:v>
                </c:pt>
                <c:pt idx="1">
                  <c:v>9.2694162995594738</c:v>
                </c:pt>
                <c:pt idx="2">
                  <c:v>0.67816079295154175</c:v>
                </c:pt>
                <c:pt idx="3">
                  <c:v>0.5533370044052861</c:v>
                </c:pt>
                <c:pt idx="4">
                  <c:v>0.47700440528634364</c:v>
                </c:pt>
                <c:pt idx="5">
                  <c:v>0.78494493392070508</c:v>
                </c:pt>
                <c:pt idx="6">
                  <c:v>0.28288546255506603</c:v>
                </c:pt>
                <c:pt idx="7">
                  <c:v>5.7257709251101317E-2</c:v>
                </c:pt>
                <c:pt idx="8">
                  <c:v>0.37338105726872223</c:v>
                </c:pt>
                <c:pt idx="9">
                  <c:v>1.0522246696035245</c:v>
                </c:pt>
                <c:pt idx="10">
                  <c:v>4.4296806167400904</c:v>
                </c:pt>
                <c:pt idx="11">
                  <c:v>2.4506607929515409</c:v>
                </c:pt>
                <c:pt idx="12">
                  <c:v>1.3127753303964757E-2</c:v>
                </c:pt>
                <c:pt idx="13">
                  <c:v>1.1751101321585904E-2</c:v>
                </c:pt>
                <c:pt idx="14">
                  <c:v>0.10313876651982377</c:v>
                </c:pt>
              </c:numCache>
            </c:numRef>
          </c:val>
          <c:extLst>
            <c:ext xmlns:c16="http://schemas.microsoft.com/office/drawing/2014/chart" uri="{C3380CC4-5D6E-409C-BE32-E72D297353CC}">
              <c16:uniqueId val="{00000000-2AEA-44C2-A1CD-64F15FC58206}"/>
            </c:ext>
          </c:extLst>
        </c:ser>
        <c:dLbls>
          <c:showLegendKey val="0"/>
          <c:showVal val="0"/>
          <c:showCatName val="0"/>
          <c:showSerName val="0"/>
          <c:showPercent val="0"/>
          <c:showBubbleSize val="0"/>
          <c:showLeaderLines val="1"/>
        </c:dLbls>
        <c:firstSliceAng val="0"/>
      </c:pieChart>
    </c:plotArea>
    <c:plotVisOnly val="1"/>
    <c:dispBlanksAs val="gap"/>
    <c:showDLblsOverMax val="0"/>
  </c:chart>
  <c:spPr>
    <a:noFill/>
    <a:ln>
      <a:noFill/>
    </a:ln>
  </c:sp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050" b="1" i="0" u="none" strike="noStrike" kern="1200" spc="0" baseline="0">
                <a:solidFill>
                  <a:schemeClr val="tx1"/>
                </a:solidFill>
                <a:latin typeface="+mn-lt"/>
                <a:ea typeface="+mn-ea"/>
                <a:cs typeface="+mn-cs"/>
              </a:defRPr>
            </a:pPr>
            <a:r>
              <a:rPr lang="en-US" sz="1050" b="1" i="0" u="none" strike="noStrike" kern="1200" spc="0" baseline="0">
                <a:solidFill>
                  <a:schemeClr val="tx1"/>
                </a:solidFill>
                <a:latin typeface="+mn-lt"/>
                <a:ea typeface="+mn-ea"/>
                <a:cs typeface="+mn-cs"/>
              </a:rPr>
              <a:t>Master_PieChart</a:t>
            </a:r>
          </a:p>
        </c:rich>
      </c:tx>
      <c:layout>
        <c:manualLayout>
          <c:xMode val="edge"/>
          <c:yMode val="edge"/>
          <c:x val="0.1462085654799439"/>
          <c:y val="1.4814827776168949E-2"/>
        </c:manualLayout>
      </c:layout>
      <c:overlay val="0"/>
      <c:spPr>
        <a:noFill/>
        <a:ln>
          <a:noFill/>
        </a:ln>
        <a:effectLst/>
      </c:spPr>
    </c:title>
    <c:autoTitleDeleted val="0"/>
    <c:plotArea>
      <c:layout>
        <c:manualLayout>
          <c:layoutTarget val="inner"/>
          <c:xMode val="edge"/>
          <c:yMode val="edge"/>
          <c:x val="0.1124999261811508"/>
          <c:y val="0.33240711496685477"/>
          <c:w val="0.85000009842513224"/>
          <c:h val="0.37777839992277623"/>
        </c:manualLayout>
      </c:layout>
      <c:pie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F237-42B5-931E-2087CDBE2AFA}"/>
              </c:ext>
            </c:extLst>
          </c:dPt>
          <c:dPt>
            <c:idx val="1"/>
            <c:bubble3D val="0"/>
            <c:spPr>
              <a:solidFill>
                <a:schemeClr val="accent2"/>
              </a:solidFill>
              <a:ln w="19050">
                <a:noFill/>
              </a:ln>
              <a:effectLst/>
            </c:spPr>
            <c:extLst>
              <c:ext xmlns:c16="http://schemas.microsoft.com/office/drawing/2014/chart" uri="{C3380CC4-5D6E-409C-BE32-E72D297353CC}">
                <c16:uniqueId val="{00000003-F237-42B5-931E-2087CDBE2AFA}"/>
              </c:ext>
            </c:extLst>
          </c:dPt>
          <c:dPt>
            <c:idx val="2"/>
            <c:bubble3D val="0"/>
            <c:spPr>
              <a:solidFill>
                <a:schemeClr val="accent3"/>
              </a:solidFill>
              <a:ln w="19050">
                <a:noFill/>
              </a:ln>
              <a:effectLst/>
            </c:spPr>
            <c:extLst>
              <c:ext xmlns:c16="http://schemas.microsoft.com/office/drawing/2014/chart" uri="{C3380CC4-5D6E-409C-BE32-E72D297353CC}">
                <c16:uniqueId val="{00000005-F237-42B5-931E-2087CDBE2AFA}"/>
              </c:ext>
            </c:extLst>
          </c:dPt>
          <c:dPt>
            <c:idx val="3"/>
            <c:bubble3D val="0"/>
            <c:spPr>
              <a:solidFill>
                <a:schemeClr val="accent4"/>
              </a:solidFill>
              <a:ln w="19050">
                <a:noFill/>
              </a:ln>
              <a:effectLst/>
            </c:spPr>
            <c:extLst>
              <c:ext xmlns:c16="http://schemas.microsoft.com/office/drawing/2014/chart" uri="{C3380CC4-5D6E-409C-BE32-E72D297353CC}">
                <c16:uniqueId val="{00000007-F237-42B5-931E-2087CDBE2AFA}"/>
              </c:ext>
            </c:extLst>
          </c:dPt>
          <c:dPt>
            <c:idx val="4"/>
            <c:bubble3D val="0"/>
            <c:spPr>
              <a:solidFill>
                <a:schemeClr val="accent5"/>
              </a:solidFill>
              <a:ln w="19050">
                <a:noFill/>
              </a:ln>
              <a:effectLst/>
            </c:spPr>
            <c:extLst>
              <c:ext xmlns:c16="http://schemas.microsoft.com/office/drawing/2014/chart" uri="{C3380CC4-5D6E-409C-BE32-E72D297353CC}">
                <c16:uniqueId val="{00000009-F237-42B5-931E-2087CDBE2AFA}"/>
              </c:ext>
            </c:extLst>
          </c:dPt>
          <c:dPt>
            <c:idx val="5"/>
            <c:bubble3D val="0"/>
            <c:spPr>
              <a:solidFill>
                <a:schemeClr val="accent6"/>
              </a:solidFill>
              <a:ln w="19050">
                <a:noFill/>
              </a:ln>
              <a:effectLst/>
            </c:spPr>
            <c:extLst>
              <c:ext xmlns:c16="http://schemas.microsoft.com/office/drawing/2014/chart" uri="{C3380CC4-5D6E-409C-BE32-E72D297353CC}">
                <c16:uniqueId val="{0000000B-F237-42B5-931E-2087CDBE2AFA}"/>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F237-42B5-931E-2087CDBE2AFA}"/>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F237-42B5-931E-2087CDBE2AFA}"/>
              </c:ext>
            </c:extLst>
          </c:dPt>
          <c:dPt>
            <c:idx val="8"/>
            <c:bubble3D val="0"/>
            <c:spPr>
              <a:solidFill>
                <a:schemeClr val="accent3">
                  <a:lumMod val="60000"/>
                </a:schemeClr>
              </a:solidFill>
              <a:ln w="19050">
                <a:noFill/>
              </a:ln>
              <a:effectLst/>
            </c:spPr>
            <c:extLst>
              <c:ext xmlns:c16="http://schemas.microsoft.com/office/drawing/2014/chart" uri="{C3380CC4-5D6E-409C-BE32-E72D297353CC}">
                <c16:uniqueId val="{00000011-F237-42B5-931E-2087CDBE2AFA}"/>
              </c:ext>
            </c:extLst>
          </c:dPt>
          <c:dPt>
            <c:idx val="9"/>
            <c:bubble3D val="0"/>
            <c:spPr>
              <a:solidFill>
                <a:schemeClr val="accent4">
                  <a:lumMod val="60000"/>
                </a:schemeClr>
              </a:solidFill>
              <a:ln w="19050">
                <a:noFill/>
              </a:ln>
              <a:effectLst/>
            </c:spPr>
            <c:extLst>
              <c:ext xmlns:c16="http://schemas.microsoft.com/office/drawing/2014/chart" uri="{C3380CC4-5D6E-409C-BE32-E72D297353CC}">
                <c16:uniqueId val="{00000013-F237-42B5-931E-2087CDBE2AFA}"/>
              </c:ext>
            </c:extLst>
          </c:dPt>
          <c:dPt>
            <c:idx val="10"/>
            <c:bubble3D val="0"/>
            <c:spPr>
              <a:solidFill>
                <a:schemeClr val="accent5">
                  <a:lumMod val="60000"/>
                </a:schemeClr>
              </a:solidFill>
              <a:ln w="19050">
                <a:noFill/>
              </a:ln>
              <a:effectLst/>
            </c:spPr>
            <c:extLst>
              <c:ext xmlns:c16="http://schemas.microsoft.com/office/drawing/2014/chart" uri="{C3380CC4-5D6E-409C-BE32-E72D297353CC}">
                <c16:uniqueId val="{00000015-F237-42B5-931E-2087CDBE2AFA}"/>
              </c:ext>
            </c:extLst>
          </c:dPt>
          <c:dPt>
            <c:idx val="11"/>
            <c:bubble3D val="0"/>
            <c:spPr>
              <a:solidFill>
                <a:schemeClr val="accent6">
                  <a:lumMod val="60000"/>
                </a:schemeClr>
              </a:solidFill>
              <a:ln w="19050">
                <a:noFill/>
              </a:ln>
              <a:effectLst/>
            </c:spPr>
            <c:extLst>
              <c:ext xmlns:c16="http://schemas.microsoft.com/office/drawing/2014/chart" uri="{C3380CC4-5D6E-409C-BE32-E72D297353CC}">
                <c16:uniqueId val="{00000017-F237-42B5-931E-2087CDBE2AFA}"/>
              </c:ext>
            </c:extLst>
          </c:dPt>
          <c:dPt>
            <c:idx val="12"/>
            <c:bubble3D val="0"/>
            <c:spPr>
              <a:solidFill>
                <a:schemeClr val="accent1">
                  <a:lumMod val="80000"/>
                  <a:lumOff val="20000"/>
                </a:schemeClr>
              </a:solidFill>
              <a:ln w="19050">
                <a:noFill/>
              </a:ln>
              <a:effectLst/>
            </c:spPr>
            <c:extLst>
              <c:ext xmlns:c16="http://schemas.microsoft.com/office/drawing/2014/chart" uri="{C3380CC4-5D6E-409C-BE32-E72D297353CC}">
                <c16:uniqueId val="{00000019-F237-42B5-931E-2087CDBE2AFA}"/>
              </c:ext>
            </c:extLst>
          </c:dPt>
          <c:dPt>
            <c:idx val="13"/>
            <c:bubble3D val="0"/>
            <c:spPr>
              <a:solidFill>
                <a:schemeClr val="accent2">
                  <a:lumMod val="80000"/>
                  <a:lumOff val="20000"/>
                </a:schemeClr>
              </a:solidFill>
              <a:ln w="19050">
                <a:noFill/>
              </a:ln>
              <a:effectLst/>
            </c:spPr>
            <c:extLst>
              <c:ext xmlns:c16="http://schemas.microsoft.com/office/drawing/2014/chart" uri="{C3380CC4-5D6E-409C-BE32-E72D297353CC}">
                <c16:uniqueId val="{0000001B-F237-42B5-931E-2087CDBE2AFA}"/>
              </c:ext>
            </c:extLst>
          </c:dPt>
          <c:dPt>
            <c:idx val="14"/>
            <c:bubble3D val="0"/>
            <c:spPr>
              <a:solidFill>
                <a:schemeClr val="accent3">
                  <a:lumMod val="80000"/>
                  <a:lumOff val="20000"/>
                </a:schemeClr>
              </a:solidFill>
              <a:ln w="19050">
                <a:noFill/>
              </a:ln>
              <a:effectLst/>
            </c:spPr>
            <c:extLst>
              <c:ext xmlns:c16="http://schemas.microsoft.com/office/drawing/2014/chart" uri="{C3380CC4-5D6E-409C-BE32-E72D297353CC}">
                <c16:uniqueId val="{0000001D-F237-42B5-931E-2087CDBE2AFA}"/>
              </c:ext>
            </c:extLst>
          </c:dPt>
          <c:dLbls>
            <c:spPr>
              <a:noFill/>
              <a:ln>
                <a:noFill/>
              </a:ln>
              <a:effectLst/>
            </c:spPr>
            <c:txPr>
              <a:bodyPr rot="0" spcFirstLastPara="1" vertOverflow="ellipsis" vert="horz" wrap="square" lIns="38100" tIns="19050" rIns="38100" bIns="19050" anchor="ctr" anchorCtr="1">
                <a:spAutoFit/>
              </a:bodyPr>
              <a:lstStyle/>
              <a:p>
                <a:pPr algn="ctr">
                  <a:defRPr lang="en-US" sz="8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[EducationLevel_PieChart.xlsx]Master_PieChart!$K$759:$Y$759</c:f>
              <c:strCache>
                <c:ptCount val="15"/>
                <c:pt idx="0">
                  <c:v>WeeklyHoursWorked</c:v>
                </c:pt>
                <c:pt idx="1">
                  <c:v>Sleeping</c:v>
                </c:pt>
                <c:pt idx="2">
                  <c:v>Grooming</c:v>
                </c:pt>
                <c:pt idx="3">
                  <c:v>Housework</c:v>
                </c:pt>
                <c:pt idx="4">
                  <c:v>Food&amp;DrinkPrep</c:v>
                </c:pt>
                <c:pt idx="5">
                  <c:v>CaringforChildren</c:v>
                </c:pt>
                <c:pt idx="6">
                  <c:v>PlayingwithChildren</c:v>
                </c:pt>
                <c:pt idx="7">
                  <c:v>JobSearching</c:v>
                </c:pt>
                <c:pt idx="8">
                  <c:v>Shopping</c:v>
                </c:pt>
                <c:pt idx="9">
                  <c:v>EatingandDrinking</c:v>
                </c:pt>
                <c:pt idx="10">
                  <c:v>Socializing&amp;Relaxing</c:v>
                </c:pt>
                <c:pt idx="11">
                  <c:v>Television</c:v>
                </c:pt>
                <c:pt idx="12">
                  <c:v>Golfing</c:v>
                </c:pt>
                <c:pt idx="13">
                  <c:v>Running</c:v>
                </c:pt>
                <c:pt idx="14">
                  <c:v>Volunteering</c:v>
                </c:pt>
              </c:strCache>
            </c:strRef>
          </c:cat>
          <c:val>
            <c:numRef>
              <c:f>[EducationLevel_PieChart.xlsx]Master_PieChart!$K$760:$Y$760</c:f>
              <c:numCache>
                <c:formatCode>General</c:formatCode>
                <c:ptCount val="15"/>
                <c:pt idx="0">
                  <c:v>30.982781456953642</c:v>
                </c:pt>
                <c:pt idx="1">
                  <c:v>8.3338675496688737</c:v>
                </c:pt>
                <c:pt idx="2">
                  <c:v>0.68162913907284739</c:v>
                </c:pt>
                <c:pt idx="3">
                  <c:v>0.57988079470198683</c:v>
                </c:pt>
                <c:pt idx="4">
                  <c:v>0.54023841059602651</c:v>
                </c:pt>
                <c:pt idx="5">
                  <c:v>0.64099337748344343</c:v>
                </c:pt>
                <c:pt idx="6">
                  <c:v>0.21741721854304633</c:v>
                </c:pt>
                <c:pt idx="7">
                  <c:v>4.6463576158940395E-2</c:v>
                </c:pt>
                <c:pt idx="8">
                  <c:v>0.41819867549668882</c:v>
                </c:pt>
                <c:pt idx="9">
                  <c:v>1.3123046357615893</c:v>
                </c:pt>
                <c:pt idx="10">
                  <c:v>4.0798145695364232</c:v>
                </c:pt>
                <c:pt idx="11">
                  <c:v>1.9726357615894032</c:v>
                </c:pt>
                <c:pt idx="12">
                  <c:v>2.7019867549668872E-2</c:v>
                </c:pt>
                <c:pt idx="13">
                  <c:v>2.4503311258278145E-2</c:v>
                </c:pt>
                <c:pt idx="14">
                  <c:v>0.25557615894039731</c:v>
                </c:pt>
              </c:numCache>
            </c:numRef>
          </c:val>
          <c:extLst>
            <c:ext xmlns:c16="http://schemas.microsoft.com/office/drawing/2014/chart" uri="{C3380CC4-5D6E-409C-BE32-E72D297353CC}">
              <c16:uniqueId val="{00000000-78D6-4A26-A63E-EE471E08AF6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050" b="1" i="0" u="none" strike="noStrike" kern="1200" spc="0" baseline="0">
                <a:solidFill>
                  <a:schemeClr val="tx1"/>
                </a:solidFill>
                <a:latin typeface="+mn-lt"/>
                <a:ea typeface="+mn-ea"/>
                <a:cs typeface="+mn-cs"/>
              </a:defRPr>
            </a:pPr>
            <a:r>
              <a:rPr lang="en-US" sz="1050" b="1" i="0" u="none" strike="noStrike" kern="1200" spc="0" baseline="0">
                <a:solidFill>
                  <a:schemeClr val="tx1"/>
                </a:solidFill>
                <a:latin typeface="+mn-lt"/>
                <a:ea typeface="+mn-ea"/>
                <a:cs typeface="+mn-cs"/>
              </a:rPr>
              <a:t>Prof.Degree_PieChart</a:t>
            </a:r>
          </a:p>
        </c:rich>
      </c:tx>
      <c:overlay val="0"/>
      <c:spPr>
        <a:noFill/>
        <a:ln>
          <a:noFill/>
        </a:ln>
        <a:effectLst/>
      </c:spPr>
    </c:title>
    <c:autoTitleDeleted val="0"/>
    <c:plotArea>
      <c:layout>
        <c:manualLayout>
          <c:layoutTarget val="inner"/>
          <c:xMode val="edge"/>
          <c:yMode val="edge"/>
          <c:x val="0.15416666666666667"/>
          <c:y val="0.33148128490088652"/>
          <c:w val="0.84583333333333333"/>
          <c:h val="0.3814819264881032"/>
        </c:manualLayout>
      </c:layout>
      <c:pie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331C-42FC-9EDB-348753F1EF15}"/>
              </c:ext>
            </c:extLst>
          </c:dPt>
          <c:dPt>
            <c:idx val="1"/>
            <c:bubble3D val="0"/>
            <c:spPr>
              <a:solidFill>
                <a:schemeClr val="accent2"/>
              </a:solidFill>
              <a:ln w="19050">
                <a:noFill/>
              </a:ln>
              <a:effectLst/>
            </c:spPr>
            <c:extLst>
              <c:ext xmlns:c16="http://schemas.microsoft.com/office/drawing/2014/chart" uri="{C3380CC4-5D6E-409C-BE32-E72D297353CC}">
                <c16:uniqueId val="{00000003-331C-42FC-9EDB-348753F1EF15}"/>
              </c:ext>
            </c:extLst>
          </c:dPt>
          <c:dPt>
            <c:idx val="2"/>
            <c:bubble3D val="0"/>
            <c:spPr>
              <a:solidFill>
                <a:schemeClr val="accent3"/>
              </a:solidFill>
              <a:ln w="19050">
                <a:noFill/>
              </a:ln>
              <a:effectLst/>
            </c:spPr>
            <c:extLst>
              <c:ext xmlns:c16="http://schemas.microsoft.com/office/drawing/2014/chart" uri="{C3380CC4-5D6E-409C-BE32-E72D297353CC}">
                <c16:uniqueId val="{00000005-331C-42FC-9EDB-348753F1EF15}"/>
              </c:ext>
            </c:extLst>
          </c:dPt>
          <c:dPt>
            <c:idx val="3"/>
            <c:bubble3D val="0"/>
            <c:spPr>
              <a:solidFill>
                <a:schemeClr val="accent4"/>
              </a:solidFill>
              <a:ln w="19050">
                <a:noFill/>
              </a:ln>
              <a:effectLst/>
            </c:spPr>
            <c:extLst>
              <c:ext xmlns:c16="http://schemas.microsoft.com/office/drawing/2014/chart" uri="{C3380CC4-5D6E-409C-BE32-E72D297353CC}">
                <c16:uniqueId val="{00000007-331C-42FC-9EDB-348753F1EF15}"/>
              </c:ext>
            </c:extLst>
          </c:dPt>
          <c:dPt>
            <c:idx val="4"/>
            <c:bubble3D val="0"/>
            <c:spPr>
              <a:solidFill>
                <a:schemeClr val="accent5"/>
              </a:solidFill>
              <a:ln w="19050">
                <a:noFill/>
              </a:ln>
              <a:effectLst/>
            </c:spPr>
            <c:extLst>
              <c:ext xmlns:c16="http://schemas.microsoft.com/office/drawing/2014/chart" uri="{C3380CC4-5D6E-409C-BE32-E72D297353CC}">
                <c16:uniqueId val="{00000009-331C-42FC-9EDB-348753F1EF15}"/>
              </c:ext>
            </c:extLst>
          </c:dPt>
          <c:dPt>
            <c:idx val="5"/>
            <c:bubble3D val="0"/>
            <c:spPr>
              <a:solidFill>
                <a:schemeClr val="accent6"/>
              </a:solidFill>
              <a:ln w="19050">
                <a:noFill/>
              </a:ln>
              <a:effectLst/>
            </c:spPr>
            <c:extLst>
              <c:ext xmlns:c16="http://schemas.microsoft.com/office/drawing/2014/chart" uri="{C3380CC4-5D6E-409C-BE32-E72D297353CC}">
                <c16:uniqueId val="{0000000B-331C-42FC-9EDB-348753F1EF15}"/>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331C-42FC-9EDB-348753F1EF15}"/>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331C-42FC-9EDB-348753F1EF15}"/>
              </c:ext>
            </c:extLst>
          </c:dPt>
          <c:dPt>
            <c:idx val="8"/>
            <c:bubble3D val="0"/>
            <c:spPr>
              <a:solidFill>
                <a:schemeClr val="accent3">
                  <a:lumMod val="60000"/>
                </a:schemeClr>
              </a:solidFill>
              <a:ln w="19050">
                <a:noFill/>
              </a:ln>
              <a:effectLst/>
            </c:spPr>
            <c:extLst>
              <c:ext xmlns:c16="http://schemas.microsoft.com/office/drawing/2014/chart" uri="{C3380CC4-5D6E-409C-BE32-E72D297353CC}">
                <c16:uniqueId val="{00000011-331C-42FC-9EDB-348753F1EF15}"/>
              </c:ext>
            </c:extLst>
          </c:dPt>
          <c:dPt>
            <c:idx val="9"/>
            <c:bubble3D val="0"/>
            <c:spPr>
              <a:solidFill>
                <a:schemeClr val="accent4">
                  <a:lumMod val="60000"/>
                </a:schemeClr>
              </a:solidFill>
              <a:ln w="19050">
                <a:noFill/>
              </a:ln>
              <a:effectLst/>
            </c:spPr>
            <c:extLst>
              <c:ext xmlns:c16="http://schemas.microsoft.com/office/drawing/2014/chart" uri="{C3380CC4-5D6E-409C-BE32-E72D297353CC}">
                <c16:uniqueId val="{00000013-331C-42FC-9EDB-348753F1EF15}"/>
              </c:ext>
            </c:extLst>
          </c:dPt>
          <c:dPt>
            <c:idx val="10"/>
            <c:bubble3D val="0"/>
            <c:spPr>
              <a:solidFill>
                <a:schemeClr val="accent5">
                  <a:lumMod val="60000"/>
                </a:schemeClr>
              </a:solidFill>
              <a:ln w="19050">
                <a:noFill/>
              </a:ln>
              <a:effectLst/>
            </c:spPr>
            <c:extLst>
              <c:ext xmlns:c16="http://schemas.microsoft.com/office/drawing/2014/chart" uri="{C3380CC4-5D6E-409C-BE32-E72D297353CC}">
                <c16:uniqueId val="{00000015-331C-42FC-9EDB-348753F1EF15}"/>
              </c:ext>
            </c:extLst>
          </c:dPt>
          <c:dPt>
            <c:idx val="11"/>
            <c:bubble3D val="0"/>
            <c:spPr>
              <a:solidFill>
                <a:schemeClr val="accent6">
                  <a:lumMod val="60000"/>
                </a:schemeClr>
              </a:solidFill>
              <a:ln w="19050">
                <a:noFill/>
              </a:ln>
              <a:effectLst/>
            </c:spPr>
            <c:extLst>
              <c:ext xmlns:c16="http://schemas.microsoft.com/office/drawing/2014/chart" uri="{C3380CC4-5D6E-409C-BE32-E72D297353CC}">
                <c16:uniqueId val="{00000017-331C-42FC-9EDB-348753F1EF15}"/>
              </c:ext>
            </c:extLst>
          </c:dPt>
          <c:dPt>
            <c:idx val="12"/>
            <c:bubble3D val="0"/>
            <c:spPr>
              <a:solidFill>
                <a:schemeClr val="accent1">
                  <a:lumMod val="80000"/>
                  <a:lumOff val="20000"/>
                </a:schemeClr>
              </a:solidFill>
              <a:ln w="19050">
                <a:noFill/>
              </a:ln>
              <a:effectLst/>
            </c:spPr>
            <c:extLst>
              <c:ext xmlns:c16="http://schemas.microsoft.com/office/drawing/2014/chart" uri="{C3380CC4-5D6E-409C-BE32-E72D297353CC}">
                <c16:uniqueId val="{00000019-331C-42FC-9EDB-348753F1EF15}"/>
              </c:ext>
            </c:extLst>
          </c:dPt>
          <c:dPt>
            <c:idx val="13"/>
            <c:bubble3D val="0"/>
            <c:spPr>
              <a:solidFill>
                <a:schemeClr val="accent2">
                  <a:lumMod val="80000"/>
                  <a:lumOff val="20000"/>
                </a:schemeClr>
              </a:solidFill>
              <a:ln w="19050">
                <a:noFill/>
              </a:ln>
              <a:effectLst/>
            </c:spPr>
            <c:extLst>
              <c:ext xmlns:c16="http://schemas.microsoft.com/office/drawing/2014/chart" uri="{C3380CC4-5D6E-409C-BE32-E72D297353CC}">
                <c16:uniqueId val="{0000001B-331C-42FC-9EDB-348753F1EF15}"/>
              </c:ext>
            </c:extLst>
          </c:dPt>
          <c:dPt>
            <c:idx val="14"/>
            <c:bubble3D val="0"/>
            <c:spPr>
              <a:solidFill>
                <a:schemeClr val="accent3">
                  <a:lumMod val="80000"/>
                  <a:lumOff val="20000"/>
                </a:schemeClr>
              </a:solidFill>
              <a:ln w="19050">
                <a:noFill/>
              </a:ln>
              <a:effectLst/>
            </c:spPr>
            <c:extLst>
              <c:ext xmlns:c16="http://schemas.microsoft.com/office/drawing/2014/chart" uri="{C3380CC4-5D6E-409C-BE32-E72D297353CC}">
                <c16:uniqueId val="{0000001D-331C-42FC-9EDB-348753F1EF15}"/>
              </c:ext>
            </c:extLst>
          </c:dPt>
          <c:dLbls>
            <c:spPr>
              <a:noFill/>
              <a:ln>
                <a:noFill/>
              </a:ln>
              <a:effectLst/>
            </c:spPr>
            <c:txPr>
              <a:bodyPr rot="0" spcFirstLastPara="1" vertOverflow="ellipsis" vert="horz" wrap="square" lIns="38100" tIns="19050" rIns="38100" bIns="19050" anchor="ctr" anchorCtr="1">
                <a:spAutoFit/>
              </a:bodyPr>
              <a:lstStyle/>
              <a:p>
                <a:pPr algn="ctr">
                  <a:defRPr lang="en-US" sz="8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[EducationLevel_PieChart.xlsx]Prof.Degree_PieChart!$K$145:$Y$145</c:f>
              <c:strCache>
                <c:ptCount val="15"/>
                <c:pt idx="0">
                  <c:v>WeeklyHoursWorked</c:v>
                </c:pt>
                <c:pt idx="1">
                  <c:v>Sleeping</c:v>
                </c:pt>
                <c:pt idx="2">
                  <c:v>Grooming</c:v>
                </c:pt>
                <c:pt idx="3">
                  <c:v>Housework</c:v>
                </c:pt>
                <c:pt idx="4">
                  <c:v>Food&amp;DrinkPrep</c:v>
                </c:pt>
                <c:pt idx="5">
                  <c:v>CaringforChildren</c:v>
                </c:pt>
                <c:pt idx="6">
                  <c:v>PlayingwithChildren</c:v>
                </c:pt>
                <c:pt idx="7">
                  <c:v>JobSearching</c:v>
                </c:pt>
                <c:pt idx="8">
                  <c:v>Shopping</c:v>
                </c:pt>
                <c:pt idx="9">
                  <c:v>EatingandDrinking</c:v>
                </c:pt>
                <c:pt idx="10">
                  <c:v>Socializing&amp;Relaxing</c:v>
                </c:pt>
                <c:pt idx="11">
                  <c:v>Television</c:v>
                </c:pt>
                <c:pt idx="12">
                  <c:v>Golfing</c:v>
                </c:pt>
                <c:pt idx="13">
                  <c:v>Running</c:v>
                </c:pt>
                <c:pt idx="14">
                  <c:v>Volunteering</c:v>
                </c:pt>
              </c:strCache>
            </c:strRef>
          </c:cat>
          <c:val>
            <c:numRef>
              <c:f>[EducationLevel_PieChart.xlsx]Prof.Degree_PieChart!$K$146:$Y$146</c:f>
              <c:numCache>
                <c:formatCode>General</c:formatCode>
                <c:ptCount val="15"/>
                <c:pt idx="0">
                  <c:v>36.816901408450704</c:v>
                </c:pt>
                <c:pt idx="1">
                  <c:v>8.1742253521126749</c:v>
                </c:pt>
                <c:pt idx="2">
                  <c:v>0.6845070422535211</c:v>
                </c:pt>
                <c:pt idx="3">
                  <c:v>0.57999999999999996</c:v>
                </c:pt>
                <c:pt idx="4">
                  <c:v>0.37654929577464785</c:v>
                </c:pt>
                <c:pt idx="5">
                  <c:v>0.55852112676056354</c:v>
                </c:pt>
                <c:pt idx="6">
                  <c:v>0.17359154929577464</c:v>
                </c:pt>
                <c:pt idx="7">
                  <c:v>0</c:v>
                </c:pt>
                <c:pt idx="8">
                  <c:v>0.35577464788732399</c:v>
                </c:pt>
                <c:pt idx="9">
                  <c:v>1.2114084507042253</c:v>
                </c:pt>
                <c:pt idx="10">
                  <c:v>3.8342253521126763</c:v>
                </c:pt>
                <c:pt idx="11">
                  <c:v>1.8730281690140842</c:v>
                </c:pt>
                <c:pt idx="12">
                  <c:v>6.4436619718309857E-2</c:v>
                </c:pt>
                <c:pt idx="13">
                  <c:v>3.6971830985915492E-2</c:v>
                </c:pt>
                <c:pt idx="14">
                  <c:v>0.24070422535211272</c:v>
                </c:pt>
              </c:numCache>
            </c:numRef>
          </c:val>
          <c:extLst>
            <c:ext xmlns:c16="http://schemas.microsoft.com/office/drawing/2014/chart" uri="{C3380CC4-5D6E-409C-BE32-E72D297353CC}">
              <c16:uniqueId val="{00000000-1CE2-40A7-A0AD-2FFAE3B4871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050" b="1" i="0" u="none" strike="noStrike" kern="1200" spc="0" baseline="0">
                <a:solidFill>
                  <a:schemeClr val="tx1"/>
                </a:solidFill>
                <a:latin typeface="+mn-lt"/>
                <a:ea typeface="+mn-ea"/>
                <a:cs typeface="+mn-cs"/>
              </a:defRPr>
            </a:pPr>
            <a:r>
              <a:rPr lang="en-US" sz="1050" b="1" i="0" u="none" strike="noStrike" kern="1200" spc="0" baseline="0" dirty="0">
                <a:solidFill>
                  <a:schemeClr val="tx1"/>
                </a:solidFill>
                <a:latin typeface="+mn-lt"/>
                <a:ea typeface="+mn-ea"/>
                <a:cs typeface="+mn-cs"/>
              </a:rPr>
              <a:t>Some College Pie Chart</a:t>
            </a:r>
          </a:p>
        </c:rich>
      </c:tx>
      <c:layout>
        <c:manualLayout>
          <c:xMode val="edge"/>
          <c:yMode val="edge"/>
          <c:x val="5.0666666666666665E-2"/>
          <c:y val="2.8431476275782323E-3"/>
        </c:manualLayout>
      </c:layout>
      <c:overlay val="0"/>
      <c:spPr>
        <a:noFill/>
        <a:ln>
          <a:noFill/>
        </a:ln>
        <a:effectLst/>
      </c:spPr>
    </c:title>
    <c:autoTitleDeleted val="0"/>
    <c:plotArea>
      <c:layout>
        <c:manualLayout>
          <c:layoutTarget val="inner"/>
          <c:xMode val="edge"/>
          <c:yMode val="edge"/>
          <c:x val="0.14583333333333334"/>
          <c:y val="0.31538707539736183"/>
          <c:w val="0.85416666666666663"/>
          <c:h val="0.40729003912250261"/>
        </c:manualLayout>
      </c:layout>
      <c:pie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4F02-4581-B830-00EF1BA4B29D}"/>
              </c:ext>
            </c:extLst>
          </c:dPt>
          <c:dPt>
            <c:idx val="1"/>
            <c:bubble3D val="0"/>
            <c:spPr>
              <a:solidFill>
                <a:schemeClr val="accent2"/>
              </a:solidFill>
              <a:ln w="19050">
                <a:noFill/>
              </a:ln>
              <a:effectLst/>
            </c:spPr>
            <c:extLst>
              <c:ext xmlns:c16="http://schemas.microsoft.com/office/drawing/2014/chart" uri="{C3380CC4-5D6E-409C-BE32-E72D297353CC}">
                <c16:uniqueId val="{00000003-4F02-4581-B830-00EF1BA4B29D}"/>
              </c:ext>
            </c:extLst>
          </c:dPt>
          <c:dPt>
            <c:idx val="2"/>
            <c:bubble3D val="0"/>
            <c:spPr>
              <a:solidFill>
                <a:schemeClr val="accent3"/>
              </a:solidFill>
              <a:ln w="19050">
                <a:noFill/>
              </a:ln>
              <a:effectLst/>
            </c:spPr>
            <c:extLst>
              <c:ext xmlns:c16="http://schemas.microsoft.com/office/drawing/2014/chart" uri="{C3380CC4-5D6E-409C-BE32-E72D297353CC}">
                <c16:uniqueId val="{00000005-4F02-4581-B830-00EF1BA4B29D}"/>
              </c:ext>
            </c:extLst>
          </c:dPt>
          <c:dPt>
            <c:idx val="3"/>
            <c:bubble3D val="0"/>
            <c:spPr>
              <a:solidFill>
                <a:schemeClr val="accent4"/>
              </a:solidFill>
              <a:ln w="19050">
                <a:noFill/>
              </a:ln>
              <a:effectLst/>
            </c:spPr>
            <c:extLst>
              <c:ext xmlns:c16="http://schemas.microsoft.com/office/drawing/2014/chart" uri="{C3380CC4-5D6E-409C-BE32-E72D297353CC}">
                <c16:uniqueId val="{00000007-4F02-4581-B830-00EF1BA4B29D}"/>
              </c:ext>
            </c:extLst>
          </c:dPt>
          <c:dPt>
            <c:idx val="4"/>
            <c:bubble3D val="0"/>
            <c:spPr>
              <a:solidFill>
                <a:schemeClr val="accent5"/>
              </a:solidFill>
              <a:ln w="19050">
                <a:noFill/>
              </a:ln>
              <a:effectLst/>
            </c:spPr>
            <c:extLst>
              <c:ext xmlns:c16="http://schemas.microsoft.com/office/drawing/2014/chart" uri="{C3380CC4-5D6E-409C-BE32-E72D297353CC}">
                <c16:uniqueId val="{00000009-4F02-4581-B830-00EF1BA4B29D}"/>
              </c:ext>
            </c:extLst>
          </c:dPt>
          <c:dPt>
            <c:idx val="5"/>
            <c:bubble3D val="0"/>
            <c:spPr>
              <a:solidFill>
                <a:schemeClr val="accent6"/>
              </a:solidFill>
              <a:ln w="19050">
                <a:noFill/>
              </a:ln>
              <a:effectLst/>
            </c:spPr>
            <c:extLst>
              <c:ext xmlns:c16="http://schemas.microsoft.com/office/drawing/2014/chart" uri="{C3380CC4-5D6E-409C-BE32-E72D297353CC}">
                <c16:uniqueId val="{0000000B-4F02-4581-B830-00EF1BA4B29D}"/>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4F02-4581-B830-00EF1BA4B29D}"/>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4F02-4581-B830-00EF1BA4B29D}"/>
              </c:ext>
            </c:extLst>
          </c:dPt>
          <c:dPt>
            <c:idx val="8"/>
            <c:bubble3D val="0"/>
            <c:spPr>
              <a:solidFill>
                <a:schemeClr val="accent3">
                  <a:lumMod val="60000"/>
                </a:schemeClr>
              </a:solidFill>
              <a:ln w="19050">
                <a:noFill/>
              </a:ln>
              <a:effectLst/>
            </c:spPr>
            <c:extLst>
              <c:ext xmlns:c16="http://schemas.microsoft.com/office/drawing/2014/chart" uri="{C3380CC4-5D6E-409C-BE32-E72D297353CC}">
                <c16:uniqueId val="{00000011-4F02-4581-B830-00EF1BA4B29D}"/>
              </c:ext>
            </c:extLst>
          </c:dPt>
          <c:dPt>
            <c:idx val="9"/>
            <c:bubble3D val="0"/>
            <c:spPr>
              <a:solidFill>
                <a:schemeClr val="accent4">
                  <a:lumMod val="60000"/>
                </a:schemeClr>
              </a:solidFill>
              <a:ln w="19050">
                <a:noFill/>
              </a:ln>
              <a:effectLst/>
            </c:spPr>
            <c:extLst>
              <c:ext xmlns:c16="http://schemas.microsoft.com/office/drawing/2014/chart" uri="{C3380CC4-5D6E-409C-BE32-E72D297353CC}">
                <c16:uniqueId val="{00000013-4F02-4581-B830-00EF1BA4B29D}"/>
              </c:ext>
            </c:extLst>
          </c:dPt>
          <c:dPt>
            <c:idx val="10"/>
            <c:bubble3D val="0"/>
            <c:spPr>
              <a:solidFill>
                <a:schemeClr val="accent5">
                  <a:lumMod val="60000"/>
                </a:schemeClr>
              </a:solidFill>
              <a:ln w="19050">
                <a:noFill/>
              </a:ln>
              <a:effectLst/>
            </c:spPr>
            <c:extLst>
              <c:ext xmlns:c16="http://schemas.microsoft.com/office/drawing/2014/chart" uri="{C3380CC4-5D6E-409C-BE32-E72D297353CC}">
                <c16:uniqueId val="{00000015-4F02-4581-B830-00EF1BA4B29D}"/>
              </c:ext>
            </c:extLst>
          </c:dPt>
          <c:dPt>
            <c:idx val="11"/>
            <c:bubble3D val="0"/>
            <c:spPr>
              <a:solidFill>
                <a:schemeClr val="accent6">
                  <a:lumMod val="60000"/>
                </a:schemeClr>
              </a:solidFill>
              <a:ln w="19050">
                <a:noFill/>
              </a:ln>
              <a:effectLst/>
            </c:spPr>
            <c:extLst>
              <c:ext xmlns:c16="http://schemas.microsoft.com/office/drawing/2014/chart" uri="{C3380CC4-5D6E-409C-BE32-E72D297353CC}">
                <c16:uniqueId val="{00000017-4F02-4581-B830-00EF1BA4B29D}"/>
              </c:ext>
            </c:extLst>
          </c:dPt>
          <c:dPt>
            <c:idx val="12"/>
            <c:bubble3D val="0"/>
            <c:spPr>
              <a:solidFill>
                <a:schemeClr val="accent1">
                  <a:lumMod val="80000"/>
                  <a:lumOff val="20000"/>
                </a:schemeClr>
              </a:solidFill>
              <a:ln w="19050">
                <a:noFill/>
              </a:ln>
              <a:effectLst/>
            </c:spPr>
            <c:extLst>
              <c:ext xmlns:c16="http://schemas.microsoft.com/office/drawing/2014/chart" uri="{C3380CC4-5D6E-409C-BE32-E72D297353CC}">
                <c16:uniqueId val="{00000019-4F02-4581-B830-00EF1BA4B29D}"/>
              </c:ext>
            </c:extLst>
          </c:dPt>
          <c:dPt>
            <c:idx val="13"/>
            <c:bubble3D val="0"/>
            <c:spPr>
              <a:solidFill>
                <a:schemeClr val="accent2">
                  <a:lumMod val="80000"/>
                  <a:lumOff val="20000"/>
                </a:schemeClr>
              </a:solidFill>
              <a:ln w="19050">
                <a:noFill/>
              </a:ln>
              <a:effectLst/>
            </c:spPr>
            <c:extLst>
              <c:ext xmlns:c16="http://schemas.microsoft.com/office/drawing/2014/chart" uri="{C3380CC4-5D6E-409C-BE32-E72D297353CC}">
                <c16:uniqueId val="{0000001B-4F02-4581-B830-00EF1BA4B29D}"/>
              </c:ext>
            </c:extLst>
          </c:dPt>
          <c:dPt>
            <c:idx val="14"/>
            <c:bubble3D val="0"/>
            <c:spPr>
              <a:solidFill>
                <a:schemeClr val="accent3">
                  <a:lumMod val="80000"/>
                  <a:lumOff val="20000"/>
                </a:schemeClr>
              </a:solidFill>
              <a:ln w="19050">
                <a:noFill/>
              </a:ln>
              <a:effectLst/>
            </c:spPr>
            <c:extLst>
              <c:ext xmlns:c16="http://schemas.microsoft.com/office/drawing/2014/chart" uri="{C3380CC4-5D6E-409C-BE32-E72D297353CC}">
                <c16:uniqueId val="{0000001D-4F02-4581-B830-00EF1BA4B29D}"/>
              </c:ext>
            </c:extLst>
          </c:dPt>
          <c:dLbls>
            <c:spPr>
              <a:noFill/>
              <a:ln>
                <a:noFill/>
              </a:ln>
              <a:effectLst/>
            </c:spPr>
            <c:txPr>
              <a:bodyPr rot="0" spcFirstLastPara="1" vertOverflow="ellipsis" vert="horz" wrap="square" lIns="38100" tIns="19050" rIns="38100" bIns="19050" anchor="ctr" anchorCtr="1">
                <a:spAutoFit/>
              </a:bodyPr>
              <a:lstStyle/>
              <a:p>
                <a:pPr algn="ctr">
                  <a:defRPr lang="en-US" sz="8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[EducationLevel_PieChart.xlsx]SomeCollege_PieChart!$K$1514:$Y$1514</c:f>
              <c:strCache>
                <c:ptCount val="15"/>
                <c:pt idx="0">
                  <c:v>WeeklyHoursWorked</c:v>
                </c:pt>
                <c:pt idx="1">
                  <c:v>Sleeping</c:v>
                </c:pt>
                <c:pt idx="2">
                  <c:v>Grooming</c:v>
                </c:pt>
                <c:pt idx="3">
                  <c:v>Housework</c:v>
                </c:pt>
                <c:pt idx="4">
                  <c:v>Food&amp;DrinkPrep</c:v>
                </c:pt>
                <c:pt idx="5">
                  <c:v>CaringforChildren</c:v>
                </c:pt>
                <c:pt idx="6">
                  <c:v>PlayingwithChildren</c:v>
                </c:pt>
                <c:pt idx="7">
                  <c:v>JobSearching</c:v>
                </c:pt>
                <c:pt idx="8">
                  <c:v>Shopping</c:v>
                </c:pt>
                <c:pt idx="9">
                  <c:v>EatingandDrinking</c:v>
                </c:pt>
                <c:pt idx="10">
                  <c:v>Socializing&amp;Relaxing</c:v>
                </c:pt>
                <c:pt idx="11">
                  <c:v>Television</c:v>
                </c:pt>
                <c:pt idx="12">
                  <c:v>Golfing</c:v>
                </c:pt>
                <c:pt idx="13">
                  <c:v>Running</c:v>
                </c:pt>
                <c:pt idx="14">
                  <c:v>Volunteering</c:v>
                </c:pt>
              </c:strCache>
            </c:strRef>
          </c:cat>
          <c:val>
            <c:numRef>
              <c:f>[EducationLevel_PieChart.xlsx]SomeCollege_PieChart!$K$1515:$Y$1515</c:f>
              <c:numCache>
                <c:formatCode>General</c:formatCode>
                <c:ptCount val="15"/>
                <c:pt idx="0">
                  <c:v>22.636182902584494</c:v>
                </c:pt>
                <c:pt idx="1">
                  <c:v>8.9690722332670578</c:v>
                </c:pt>
                <c:pt idx="2">
                  <c:v>0.67254473161033912</c:v>
                </c:pt>
                <c:pt idx="3">
                  <c:v>0.7511729622266401</c:v>
                </c:pt>
                <c:pt idx="4">
                  <c:v>0.53111994698475817</c:v>
                </c:pt>
                <c:pt idx="5">
                  <c:v>0.42137839628893287</c:v>
                </c:pt>
                <c:pt idx="6">
                  <c:v>0.15175612988734261</c:v>
                </c:pt>
                <c:pt idx="7">
                  <c:v>4.0139165009940352E-2</c:v>
                </c:pt>
                <c:pt idx="8">
                  <c:v>0.34622929092113941</c:v>
                </c:pt>
                <c:pt idx="9">
                  <c:v>1.0921736249171634</c:v>
                </c:pt>
                <c:pt idx="10">
                  <c:v>5.0575281643472572</c:v>
                </c:pt>
                <c:pt idx="11">
                  <c:v>3.0291252485089473</c:v>
                </c:pt>
                <c:pt idx="12">
                  <c:v>1.3200795228628232E-2</c:v>
                </c:pt>
                <c:pt idx="13">
                  <c:v>8.2306163021868793E-3</c:v>
                </c:pt>
                <c:pt idx="14">
                  <c:v>0.15819085487077536</c:v>
                </c:pt>
              </c:numCache>
            </c:numRef>
          </c:val>
          <c:extLst>
            <c:ext xmlns:c16="http://schemas.microsoft.com/office/drawing/2014/chart" uri="{C3380CC4-5D6E-409C-BE32-E72D297353CC}">
              <c16:uniqueId val="{00000000-C27D-49F2-8E6E-B7AD04D2B48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dirty="0">
                <a:solidFill>
                  <a:schemeClr val="tx1">
                    <a:lumMod val="95000"/>
                    <a:lumOff val="5000"/>
                  </a:schemeClr>
                </a:solidFill>
              </a:rPr>
              <a:t>Average</a:t>
            </a:r>
            <a:r>
              <a:rPr lang="en-US" baseline="0" dirty="0">
                <a:solidFill>
                  <a:schemeClr val="tx1">
                    <a:lumMod val="95000"/>
                    <a:lumOff val="5000"/>
                  </a:schemeClr>
                </a:solidFill>
              </a:rPr>
              <a:t> time spent on each activity by Age Group</a:t>
            </a:r>
            <a:endParaRPr lang="en-US" dirty="0">
              <a:solidFill>
                <a:schemeClr val="tx1">
                  <a:lumMod val="95000"/>
                  <a:lumOff val="5000"/>
                </a:schemeClr>
              </a:solidFill>
            </a:endParaRP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Sheet2!$B$1</c:f>
              <c:strCache>
                <c:ptCount val="1"/>
                <c:pt idx="0">
                  <c:v>Working</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delete val="1"/>
          </c:dLbls>
          <c:cat>
            <c:strRef>
              <c:f>Sheet2!$A$2:$A$9</c:f>
              <c:strCache>
                <c:ptCount val="4"/>
                <c:pt idx="0">
                  <c:v>0-19</c:v>
                </c:pt>
                <c:pt idx="1">
                  <c:v>20-29</c:v>
                </c:pt>
                <c:pt idx="2">
                  <c:v>30-39</c:v>
                </c:pt>
                <c:pt idx="3">
                  <c:v>40-49</c:v>
                </c:pt>
              </c:strCache>
              <c:extLst/>
            </c:strRef>
          </c:cat>
          <c:val>
            <c:numRef>
              <c:f>Sheet2!$B$2:$B$9</c:f>
              <c:numCache>
                <c:formatCode>General</c:formatCode>
                <c:ptCount val="4"/>
                <c:pt idx="0">
                  <c:v>69.23</c:v>
                </c:pt>
                <c:pt idx="1">
                  <c:v>240.01</c:v>
                </c:pt>
                <c:pt idx="2">
                  <c:v>276.3</c:v>
                </c:pt>
                <c:pt idx="3">
                  <c:v>284.33</c:v>
                </c:pt>
              </c:numCache>
              <c:extLst/>
            </c:numRef>
          </c:val>
          <c:extLst>
            <c:ext xmlns:c16="http://schemas.microsoft.com/office/drawing/2014/chart" uri="{C3380CC4-5D6E-409C-BE32-E72D297353CC}">
              <c16:uniqueId val="{00000000-749E-4B66-87E8-AEF0737D5A1E}"/>
            </c:ext>
          </c:extLst>
        </c:ser>
        <c:ser>
          <c:idx val="1"/>
          <c:order val="1"/>
          <c:tx>
            <c:strRef>
              <c:f>Sheet2!$C$1</c:f>
              <c:strCache>
                <c:ptCount val="1"/>
                <c:pt idx="0">
                  <c:v>Sleeping</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delete val="1"/>
          </c:dLbls>
          <c:cat>
            <c:strRef>
              <c:f>Sheet2!$A$2:$A$9</c:f>
              <c:strCache>
                <c:ptCount val="4"/>
                <c:pt idx="0">
                  <c:v>0-19</c:v>
                </c:pt>
                <c:pt idx="1">
                  <c:v>20-29</c:v>
                </c:pt>
                <c:pt idx="2">
                  <c:v>30-39</c:v>
                </c:pt>
                <c:pt idx="3">
                  <c:v>40-49</c:v>
                </c:pt>
              </c:strCache>
              <c:extLst/>
            </c:strRef>
          </c:cat>
          <c:val>
            <c:numRef>
              <c:f>Sheet2!$C$2:$C$9</c:f>
              <c:numCache>
                <c:formatCode>General</c:formatCode>
                <c:ptCount val="4"/>
                <c:pt idx="0">
                  <c:v>579.29999999999995</c:v>
                </c:pt>
                <c:pt idx="1">
                  <c:v>542.84</c:v>
                </c:pt>
                <c:pt idx="2">
                  <c:v>517.51</c:v>
                </c:pt>
                <c:pt idx="3">
                  <c:v>506.96</c:v>
                </c:pt>
              </c:numCache>
              <c:extLst/>
            </c:numRef>
          </c:val>
          <c:extLst>
            <c:ext xmlns:c16="http://schemas.microsoft.com/office/drawing/2014/chart" uri="{C3380CC4-5D6E-409C-BE32-E72D297353CC}">
              <c16:uniqueId val="{00000001-749E-4B66-87E8-AEF0737D5A1E}"/>
            </c:ext>
          </c:extLst>
        </c:ser>
        <c:ser>
          <c:idx val="2"/>
          <c:order val="2"/>
          <c:tx>
            <c:strRef>
              <c:f>Sheet2!$D$1</c:f>
              <c:strCache>
                <c:ptCount val="1"/>
                <c:pt idx="0">
                  <c:v>Grooming</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dLbls>
            <c:delete val="1"/>
          </c:dLbls>
          <c:cat>
            <c:strRef>
              <c:f>Sheet2!$A$2:$A$9</c:f>
              <c:strCache>
                <c:ptCount val="4"/>
                <c:pt idx="0">
                  <c:v>0-19</c:v>
                </c:pt>
                <c:pt idx="1">
                  <c:v>20-29</c:v>
                </c:pt>
                <c:pt idx="2">
                  <c:v>30-39</c:v>
                </c:pt>
                <c:pt idx="3">
                  <c:v>40-49</c:v>
                </c:pt>
              </c:strCache>
              <c:extLst/>
            </c:strRef>
          </c:cat>
          <c:val>
            <c:numRef>
              <c:f>Sheet2!$D$2:$D$9</c:f>
              <c:numCache>
                <c:formatCode>General</c:formatCode>
                <c:ptCount val="4"/>
                <c:pt idx="0">
                  <c:v>46.38</c:v>
                </c:pt>
                <c:pt idx="1">
                  <c:v>41.16</c:v>
                </c:pt>
                <c:pt idx="2">
                  <c:v>38.07</c:v>
                </c:pt>
                <c:pt idx="3">
                  <c:v>39.51</c:v>
                </c:pt>
              </c:numCache>
              <c:extLst/>
            </c:numRef>
          </c:val>
          <c:extLst>
            <c:ext xmlns:c16="http://schemas.microsoft.com/office/drawing/2014/chart" uri="{C3380CC4-5D6E-409C-BE32-E72D297353CC}">
              <c16:uniqueId val="{00000002-749E-4B66-87E8-AEF0737D5A1E}"/>
            </c:ext>
          </c:extLst>
        </c:ser>
        <c:ser>
          <c:idx val="3"/>
          <c:order val="3"/>
          <c:tx>
            <c:strRef>
              <c:f>Sheet2!$E$1</c:f>
              <c:strCache>
                <c:ptCount val="1"/>
                <c:pt idx="0">
                  <c:v>Housework</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dLbls>
            <c:delete val="1"/>
          </c:dLbls>
          <c:cat>
            <c:strRef>
              <c:f>Sheet2!$A$2:$A$9</c:f>
              <c:strCache>
                <c:ptCount val="4"/>
                <c:pt idx="0">
                  <c:v>0-19</c:v>
                </c:pt>
                <c:pt idx="1">
                  <c:v>20-29</c:v>
                </c:pt>
                <c:pt idx="2">
                  <c:v>30-39</c:v>
                </c:pt>
                <c:pt idx="3">
                  <c:v>40-49</c:v>
                </c:pt>
              </c:strCache>
              <c:extLst/>
            </c:strRef>
          </c:cat>
          <c:val>
            <c:numRef>
              <c:f>Sheet2!$E$2:$E$9</c:f>
              <c:numCache>
                <c:formatCode>General</c:formatCode>
                <c:ptCount val="4"/>
                <c:pt idx="0">
                  <c:v>16.03</c:v>
                </c:pt>
                <c:pt idx="1">
                  <c:v>35.11</c:v>
                </c:pt>
                <c:pt idx="2">
                  <c:v>44.28</c:v>
                </c:pt>
                <c:pt idx="3">
                  <c:v>45.14</c:v>
                </c:pt>
              </c:numCache>
              <c:extLst/>
            </c:numRef>
          </c:val>
          <c:extLst>
            <c:ext xmlns:c16="http://schemas.microsoft.com/office/drawing/2014/chart" uri="{C3380CC4-5D6E-409C-BE32-E72D297353CC}">
              <c16:uniqueId val="{00000003-749E-4B66-87E8-AEF0737D5A1E}"/>
            </c:ext>
          </c:extLst>
        </c:ser>
        <c:ser>
          <c:idx val="4"/>
          <c:order val="4"/>
          <c:tx>
            <c:strRef>
              <c:f>Sheet2!$F$1</c:f>
              <c:strCache>
                <c:ptCount val="1"/>
                <c:pt idx="0">
                  <c:v>Food_&amp;_Drink_Prep</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invertIfNegative val="0"/>
          <c:dLbls>
            <c:delete val="1"/>
          </c:dLbls>
          <c:cat>
            <c:strRef>
              <c:f>Sheet2!$A$2:$A$9</c:f>
              <c:strCache>
                <c:ptCount val="4"/>
                <c:pt idx="0">
                  <c:v>0-19</c:v>
                </c:pt>
                <c:pt idx="1">
                  <c:v>20-29</c:v>
                </c:pt>
                <c:pt idx="2">
                  <c:v>30-39</c:v>
                </c:pt>
                <c:pt idx="3">
                  <c:v>40-49</c:v>
                </c:pt>
              </c:strCache>
              <c:extLst/>
            </c:strRef>
          </c:cat>
          <c:val>
            <c:numRef>
              <c:f>Sheet2!$F$2:$F$9</c:f>
              <c:numCache>
                <c:formatCode>General</c:formatCode>
                <c:ptCount val="4"/>
                <c:pt idx="0">
                  <c:v>9.26</c:v>
                </c:pt>
                <c:pt idx="1">
                  <c:v>26.76</c:v>
                </c:pt>
                <c:pt idx="2">
                  <c:v>38.32</c:v>
                </c:pt>
                <c:pt idx="3">
                  <c:v>37.36</c:v>
                </c:pt>
              </c:numCache>
              <c:extLst/>
            </c:numRef>
          </c:val>
          <c:extLst>
            <c:ext xmlns:c16="http://schemas.microsoft.com/office/drawing/2014/chart" uri="{C3380CC4-5D6E-409C-BE32-E72D297353CC}">
              <c16:uniqueId val="{00000004-749E-4B66-87E8-AEF0737D5A1E}"/>
            </c:ext>
          </c:extLst>
        </c:ser>
        <c:ser>
          <c:idx val="5"/>
          <c:order val="5"/>
          <c:tx>
            <c:strRef>
              <c:f>Sheet2!$G$1</c:f>
              <c:strCache>
                <c:ptCount val="1"/>
                <c:pt idx="0">
                  <c:v>Caring_for_Children</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invertIfNegative val="0"/>
          <c:dLbls>
            <c:delete val="1"/>
          </c:dLbls>
          <c:cat>
            <c:strRef>
              <c:f>Sheet2!$A$2:$A$9</c:f>
              <c:strCache>
                <c:ptCount val="4"/>
                <c:pt idx="0">
                  <c:v>0-19</c:v>
                </c:pt>
                <c:pt idx="1">
                  <c:v>20-29</c:v>
                </c:pt>
                <c:pt idx="2">
                  <c:v>30-39</c:v>
                </c:pt>
                <c:pt idx="3">
                  <c:v>40-49</c:v>
                </c:pt>
              </c:strCache>
              <c:extLst/>
            </c:strRef>
          </c:cat>
          <c:val>
            <c:numRef>
              <c:f>Sheet2!$G$2:$G$9</c:f>
              <c:numCache>
                <c:formatCode>General</c:formatCode>
                <c:ptCount val="4"/>
                <c:pt idx="0">
                  <c:v>7.02</c:v>
                </c:pt>
                <c:pt idx="1">
                  <c:v>50.18</c:v>
                </c:pt>
                <c:pt idx="2">
                  <c:v>70.62</c:v>
                </c:pt>
                <c:pt idx="3">
                  <c:v>35.4</c:v>
                </c:pt>
              </c:numCache>
              <c:extLst/>
            </c:numRef>
          </c:val>
          <c:extLst>
            <c:ext xmlns:c16="http://schemas.microsoft.com/office/drawing/2014/chart" uri="{C3380CC4-5D6E-409C-BE32-E72D297353CC}">
              <c16:uniqueId val="{00000005-749E-4B66-87E8-AEF0737D5A1E}"/>
            </c:ext>
          </c:extLst>
        </c:ser>
        <c:ser>
          <c:idx val="6"/>
          <c:order val="6"/>
          <c:tx>
            <c:strRef>
              <c:f>Sheet2!$H$1</c:f>
              <c:strCache>
                <c:ptCount val="1"/>
                <c:pt idx="0">
                  <c:v>Playing_with_Children</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c:spPr>
          <c:invertIfNegative val="0"/>
          <c:dLbls>
            <c:delete val="1"/>
          </c:dLbls>
          <c:cat>
            <c:strRef>
              <c:f>Sheet2!$A$2:$A$9</c:f>
              <c:strCache>
                <c:ptCount val="4"/>
                <c:pt idx="0">
                  <c:v>0-19</c:v>
                </c:pt>
                <c:pt idx="1">
                  <c:v>20-29</c:v>
                </c:pt>
                <c:pt idx="2">
                  <c:v>30-39</c:v>
                </c:pt>
                <c:pt idx="3">
                  <c:v>40-49</c:v>
                </c:pt>
              </c:strCache>
              <c:extLst/>
            </c:strRef>
          </c:cat>
          <c:val>
            <c:numRef>
              <c:f>Sheet2!$H$2:$H$9</c:f>
              <c:numCache>
                <c:formatCode>General</c:formatCode>
                <c:ptCount val="4"/>
                <c:pt idx="0">
                  <c:v>2.4300000000000002</c:v>
                </c:pt>
                <c:pt idx="1">
                  <c:v>17.3</c:v>
                </c:pt>
                <c:pt idx="2">
                  <c:v>21.51</c:v>
                </c:pt>
                <c:pt idx="3">
                  <c:v>7.47</c:v>
                </c:pt>
              </c:numCache>
              <c:extLst/>
            </c:numRef>
          </c:val>
          <c:extLst>
            <c:ext xmlns:c16="http://schemas.microsoft.com/office/drawing/2014/chart" uri="{C3380CC4-5D6E-409C-BE32-E72D297353CC}">
              <c16:uniqueId val="{00000006-749E-4B66-87E8-AEF0737D5A1E}"/>
            </c:ext>
          </c:extLst>
        </c:ser>
        <c:ser>
          <c:idx val="7"/>
          <c:order val="7"/>
          <c:tx>
            <c:strRef>
              <c:f>Sheet2!$I$1</c:f>
              <c:strCache>
                <c:ptCount val="1"/>
                <c:pt idx="0">
                  <c:v>Job_Searching</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c:spPr>
          <c:invertIfNegative val="0"/>
          <c:dLbls>
            <c:delete val="1"/>
          </c:dLbls>
          <c:cat>
            <c:strRef>
              <c:f>Sheet2!$A$2:$A$9</c:f>
              <c:strCache>
                <c:ptCount val="4"/>
                <c:pt idx="0">
                  <c:v>0-19</c:v>
                </c:pt>
                <c:pt idx="1">
                  <c:v>20-29</c:v>
                </c:pt>
                <c:pt idx="2">
                  <c:v>30-39</c:v>
                </c:pt>
                <c:pt idx="3">
                  <c:v>40-49</c:v>
                </c:pt>
              </c:strCache>
              <c:extLst/>
            </c:strRef>
          </c:cat>
          <c:val>
            <c:numRef>
              <c:f>Sheet2!$I$2:$I$9</c:f>
              <c:numCache>
                <c:formatCode>General</c:formatCode>
                <c:ptCount val="4"/>
                <c:pt idx="0">
                  <c:v>0.84</c:v>
                </c:pt>
                <c:pt idx="1">
                  <c:v>2.2799999999999998</c:v>
                </c:pt>
                <c:pt idx="2">
                  <c:v>2.16</c:v>
                </c:pt>
                <c:pt idx="3">
                  <c:v>2.08</c:v>
                </c:pt>
              </c:numCache>
              <c:extLst/>
            </c:numRef>
          </c:val>
          <c:extLst>
            <c:ext xmlns:c16="http://schemas.microsoft.com/office/drawing/2014/chart" uri="{C3380CC4-5D6E-409C-BE32-E72D297353CC}">
              <c16:uniqueId val="{00000007-749E-4B66-87E8-AEF0737D5A1E}"/>
            </c:ext>
          </c:extLst>
        </c:ser>
        <c:ser>
          <c:idx val="8"/>
          <c:order val="8"/>
          <c:tx>
            <c:strRef>
              <c:f>Sheet2!$J$1</c:f>
              <c:strCache>
                <c:ptCount val="1"/>
                <c:pt idx="0">
                  <c:v>Shopping</c:v>
                </c:pt>
              </c:strCache>
            </c:strRef>
          </c:tx>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c:spPr>
          <c:invertIfNegative val="0"/>
          <c:dLbls>
            <c:delete val="1"/>
          </c:dLbls>
          <c:cat>
            <c:strRef>
              <c:f>Sheet2!$A$2:$A$9</c:f>
              <c:strCache>
                <c:ptCount val="4"/>
                <c:pt idx="0">
                  <c:v>0-19</c:v>
                </c:pt>
                <c:pt idx="1">
                  <c:v>20-29</c:v>
                </c:pt>
                <c:pt idx="2">
                  <c:v>30-39</c:v>
                </c:pt>
                <c:pt idx="3">
                  <c:v>40-49</c:v>
                </c:pt>
              </c:strCache>
              <c:extLst/>
            </c:strRef>
          </c:cat>
          <c:val>
            <c:numRef>
              <c:f>Sheet2!$J$2:$J$9</c:f>
              <c:numCache>
                <c:formatCode>General</c:formatCode>
                <c:ptCount val="4"/>
                <c:pt idx="0">
                  <c:v>18.04</c:v>
                </c:pt>
                <c:pt idx="1">
                  <c:v>23.3</c:v>
                </c:pt>
                <c:pt idx="2">
                  <c:v>26.8</c:v>
                </c:pt>
                <c:pt idx="3">
                  <c:v>26.26</c:v>
                </c:pt>
              </c:numCache>
              <c:extLst/>
            </c:numRef>
          </c:val>
          <c:extLst>
            <c:ext xmlns:c16="http://schemas.microsoft.com/office/drawing/2014/chart" uri="{C3380CC4-5D6E-409C-BE32-E72D297353CC}">
              <c16:uniqueId val="{00000008-749E-4B66-87E8-AEF0737D5A1E}"/>
            </c:ext>
          </c:extLst>
        </c:ser>
        <c:ser>
          <c:idx val="9"/>
          <c:order val="9"/>
          <c:tx>
            <c:strRef>
              <c:f>Sheet2!$K$1</c:f>
              <c:strCache>
                <c:ptCount val="1"/>
                <c:pt idx="0">
                  <c:v>Eating_and_Drinking</c:v>
                </c:pt>
              </c:strCache>
            </c:strRef>
          </c:tx>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c:spPr>
          <c:invertIfNegative val="0"/>
          <c:dLbls>
            <c:delete val="1"/>
          </c:dLbls>
          <c:cat>
            <c:strRef>
              <c:f>Sheet2!$A$2:$A$9</c:f>
              <c:strCache>
                <c:ptCount val="4"/>
                <c:pt idx="0">
                  <c:v>0-19</c:v>
                </c:pt>
                <c:pt idx="1">
                  <c:v>20-29</c:v>
                </c:pt>
                <c:pt idx="2">
                  <c:v>30-39</c:v>
                </c:pt>
                <c:pt idx="3">
                  <c:v>40-49</c:v>
                </c:pt>
              </c:strCache>
              <c:extLst/>
            </c:strRef>
          </c:cat>
          <c:val>
            <c:numRef>
              <c:f>Sheet2!$K$2:$K$9</c:f>
              <c:numCache>
                <c:formatCode>General</c:formatCode>
                <c:ptCount val="4"/>
                <c:pt idx="0">
                  <c:v>55.53</c:v>
                </c:pt>
                <c:pt idx="1">
                  <c:v>62.32</c:v>
                </c:pt>
                <c:pt idx="2">
                  <c:v>67.73</c:v>
                </c:pt>
                <c:pt idx="3">
                  <c:v>67.3</c:v>
                </c:pt>
              </c:numCache>
              <c:extLst/>
            </c:numRef>
          </c:val>
          <c:extLst>
            <c:ext xmlns:c16="http://schemas.microsoft.com/office/drawing/2014/chart" uri="{C3380CC4-5D6E-409C-BE32-E72D297353CC}">
              <c16:uniqueId val="{00000009-749E-4B66-87E8-AEF0737D5A1E}"/>
            </c:ext>
          </c:extLst>
        </c:ser>
        <c:ser>
          <c:idx val="10"/>
          <c:order val="10"/>
          <c:tx>
            <c:strRef>
              <c:f>Sheet2!$L$1</c:f>
              <c:strCache>
                <c:ptCount val="1"/>
                <c:pt idx="0">
                  <c:v>Socializing_&amp;_Relaxing</c:v>
                </c:pt>
              </c:strCache>
            </c:strRef>
          </c:tx>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c:spPr>
          <c:invertIfNegative val="0"/>
          <c:dLbls>
            <c:delete val="1"/>
          </c:dLbls>
          <c:cat>
            <c:strRef>
              <c:f>Sheet2!$A$2:$A$9</c:f>
              <c:strCache>
                <c:ptCount val="4"/>
                <c:pt idx="0">
                  <c:v>0-19</c:v>
                </c:pt>
                <c:pt idx="1">
                  <c:v>20-29</c:v>
                </c:pt>
                <c:pt idx="2">
                  <c:v>30-39</c:v>
                </c:pt>
                <c:pt idx="3">
                  <c:v>40-49</c:v>
                </c:pt>
              </c:strCache>
              <c:extLst/>
            </c:strRef>
          </c:cat>
          <c:val>
            <c:numRef>
              <c:f>Sheet2!$L$2:$L$9</c:f>
              <c:numCache>
                <c:formatCode>General</c:formatCode>
                <c:ptCount val="4"/>
                <c:pt idx="0">
                  <c:v>294.17</c:v>
                </c:pt>
                <c:pt idx="1">
                  <c:v>257.52</c:v>
                </c:pt>
                <c:pt idx="2">
                  <c:v>227.97</c:v>
                </c:pt>
                <c:pt idx="3">
                  <c:v>244.28</c:v>
                </c:pt>
              </c:numCache>
              <c:extLst/>
            </c:numRef>
          </c:val>
          <c:extLst>
            <c:ext xmlns:c16="http://schemas.microsoft.com/office/drawing/2014/chart" uri="{C3380CC4-5D6E-409C-BE32-E72D297353CC}">
              <c16:uniqueId val="{0000000A-749E-4B66-87E8-AEF0737D5A1E}"/>
            </c:ext>
          </c:extLst>
        </c:ser>
        <c:ser>
          <c:idx val="11"/>
          <c:order val="11"/>
          <c:tx>
            <c:strRef>
              <c:f>Sheet2!$M$1</c:f>
              <c:strCache>
                <c:ptCount val="1"/>
                <c:pt idx="0">
                  <c:v>Television</c:v>
                </c:pt>
              </c:strCache>
            </c:strRef>
          </c:tx>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c:spPr>
          <c:invertIfNegative val="0"/>
          <c:dLbls>
            <c:delete val="1"/>
          </c:dLbls>
          <c:cat>
            <c:strRef>
              <c:f>Sheet2!$A$2:$A$9</c:f>
              <c:strCache>
                <c:ptCount val="4"/>
                <c:pt idx="0">
                  <c:v>0-19</c:v>
                </c:pt>
                <c:pt idx="1">
                  <c:v>20-29</c:v>
                </c:pt>
                <c:pt idx="2">
                  <c:v>30-39</c:v>
                </c:pt>
                <c:pt idx="3">
                  <c:v>40-49</c:v>
                </c:pt>
              </c:strCache>
              <c:extLst/>
            </c:strRef>
          </c:cat>
          <c:val>
            <c:numRef>
              <c:f>Sheet2!$M$2:$M$9</c:f>
              <c:numCache>
                <c:formatCode>General</c:formatCode>
                <c:ptCount val="4"/>
                <c:pt idx="0">
                  <c:v>137.47999999999999</c:v>
                </c:pt>
                <c:pt idx="1">
                  <c:v>141.07</c:v>
                </c:pt>
                <c:pt idx="2">
                  <c:v>128.4</c:v>
                </c:pt>
                <c:pt idx="3">
                  <c:v>143.57</c:v>
                </c:pt>
              </c:numCache>
              <c:extLst/>
            </c:numRef>
          </c:val>
          <c:extLst>
            <c:ext xmlns:c16="http://schemas.microsoft.com/office/drawing/2014/chart" uri="{C3380CC4-5D6E-409C-BE32-E72D297353CC}">
              <c16:uniqueId val="{0000000B-749E-4B66-87E8-AEF0737D5A1E}"/>
            </c:ext>
          </c:extLst>
        </c:ser>
        <c:ser>
          <c:idx val="12"/>
          <c:order val="12"/>
          <c:tx>
            <c:strRef>
              <c:f>Sheet2!$N$1</c:f>
              <c:strCache>
                <c:ptCount val="1"/>
                <c:pt idx="0">
                  <c:v>Golfing</c:v>
                </c:pt>
              </c:strCache>
            </c:strRef>
          </c:tx>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c:spPr>
          <c:invertIfNegative val="0"/>
          <c:dLbls>
            <c:delete val="1"/>
          </c:dLbls>
          <c:cat>
            <c:strRef>
              <c:f>Sheet2!$A$2:$A$9</c:f>
              <c:strCache>
                <c:ptCount val="4"/>
                <c:pt idx="0">
                  <c:v>0-19</c:v>
                </c:pt>
                <c:pt idx="1">
                  <c:v>20-29</c:v>
                </c:pt>
                <c:pt idx="2">
                  <c:v>30-39</c:v>
                </c:pt>
                <c:pt idx="3">
                  <c:v>40-49</c:v>
                </c:pt>
              </c:strCache>
              <c:extLst/>
            </c:strRef>
          </c:cat>
          <c:val>
            <c:numRef>
              <c:f>Sheet2!$N$2:$N$9</c:f>
              <c:numCache>
                <c:formatCode>General</c:formatCode>
                <c:ptCount val="4"/>
                <c:pt idx="0">
                  <c:v>1.07</c:v>
                </c:pt>
                <c:pt idx="1">
                  <c:v>1.1200000000000001</c:v>
                </c:pt>
                <c:pt idx="2">
                  <c:v>0.77</c:v>
                </c:pt>
                <c:pt idx="3">
                  <c:v>1.2</c:v>
                </c:pt>
              </c:numCache>
              <c:extLst/>
            </c:numRef>
          </c:val>
          <c:extLst>
            <c:ext xmlns:c16="http://schemas.microsoft.com/office/drawing/2014/chart" uri="{C3380CC4-5D6E-409C-BE32-E72D297353CC}">
              <c16:uniqueId val="{0000000C-749E-4B66-87E8-AEF0737D5A1E}"/>
            </c:ext>
          </c:extLst>
        </c:ser>
        <c:ser>
          <c:idx val="13"/>
          <c:order val="13"/>
          <c:tx>
            <c:strRef>
              <c:f>Sheet2!$O$1</c:f>
              <c:strCache>
                <c:ptCount val="1"/>
                <c:pt idx="0">
                  <c:v>Running</c:v>
                </c:pt>
              </c:strCache>
            </c:strRef>
          </c:tx>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c:spPr>
          <c:invertIfNegative val="0"/>
          <c:dLbls>
            <c:delete val="1"/>
          </c:dLbls>
          <c:cat>
            <c:strRef>
              <c:f>Sheet2!$A$2:$A$9</c:f>
              <c:strCache>
                <c:ptCount val="4"/>
                <c:pt idx="0">
                  <c:v>0-19</c:v>
                </c:pt>
                <c:pt idx="1">
                  <c:v>20-29</c:v>
                </c:pt>
                <c:pt idx="2">
                  <c:v>30-39</c:v>
                </c:pt>
                <c:pt idx="3">
                  <c:v>40-49</c:v>
                </c:pt>
              </c:strCache>
              <c:extLst/>
            </c:strRef>
          </c:cat>
          <c:val>
            <c:numRef>
              <c:f>Sheet2!$O$2:$O$9</c:f>
              <c:numCache>
                <c:formatCode>General</c:formatCode>
                <c:ptCount val="4"/>
                <c:pt idx="0">
                  <c:v>2.56</c:v>
                </c:pt>
                <c:pt idx="1">
                  <c:v>0.84</c:v>
                </c:pt>
                <c:pt idx="2">
                  <c:v>0.76</c:v>
                </c:pt>
                <c:pt idx="3">
                  <c:v>0.8</c:v>
                </c:pt>
              </c:numCache>
              <c:extLst/>
            </c:numRef>
          </c:val>
          <c:extLst>
            <c:ext xmlns:c16="http://schemas.microsoft.com/office/drawing/2014/chart" uri="{C3380CC4-5D6E-409C-BE32-E72D297353CC}">
              <c16:uniqueId val="{0000000D-749E-4B66-87E8-AEF0737D5A1E}"/>
            </c:ext>
          </c:extLst>
        </c:ser>
        <c:dLbls>
          <c:dLblPos val="inEnd"/>
          <c:showLegendKey val="0"/>
          <c:showVal val="1"/>
          <c:showCatName val="0"/>
          <c:showSerName val="0"/>
          <c:showPercent val="0"/>
          <c:showBubbleSize val="0"/>
        </c:dLbls>
        <c:gapWidth val="100"/>
        <c:overlap val="-24"/>
        <c:axId val="76544000"/>
        <c:axId val="40049984"/>
      </c:barChart>
      <c:catAx>
        <c:axId val="76544000"/>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40049984"/>
        <c:crosses val="autoZero"/>
        <c:auto val="1"/>
        <c:lblAlgn val="ctr"/>
        <c:lblOffset val="100"/>
        <c:noMultiLvlLbl val="0"/>
      </c:catAx>
      <c:valAx>
        <c:axId val="400499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2"/>
                </a:solidFill>
                <a:latin typeface="+mn-lt"/>
                <a:ea typeface="+mn-ea"/>
                <a:cs typeface="+mn-cs"/>
              </a:defRPr>
            </a:pPr>
            <a:endParaRPr lang="en-US"/>
          </a:p>
        </c:txPr>
        <c:crossAx val="76544000"/>
        <c:crosses val="autoZero"/>
        <c:crossBetween val="between"/>
        <c:majorUnit val="50"/>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Sheet2!$B$1</c:f>
              <c:strCache>
                <c:ptCount val="1"/>
                <c:pt idx="0">
                  <c:v>Working</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delete val="1"/>
          </c:dLbls>
          <c:cat>
            <c:strRef>
              <c:f>Sheet2!$A$2:$A$9</c:f>
              <c:strCache>
                <c:ptCount val="4"/>
                <c:pt idx="0">
                  <c:v>50-59</c:v>
                </c:pt>
                <c:pt idx="1">
                  <c:v>60-69</c:v>
                </c:pt>
                <c:pt idx="2">
                  <c:v>70-79</c:v>
                </c:pt>
                <c:pt idx="3">
                  <c:v>80+</c:v>
                </c:pt>
              </c:strCache>
              <c:extLst/>
            </c:strRef>
          </c:cat>
          <c:val>
            <c:numRef>
              <c:f>Sheet2!$B$2:$B$9</c:f>
              <c:numCache>
                <c:formatCode>General</c:formatCode>
                <c:ptCount val="4"/>
                <c:pt idx="0">
                  <c:v>254.09</c:v>
                </c:pt>
                <c:pt idx="1">
                  <c:v>129.69</c:v>
                </c:pt>
                <c:pt idx="2">
                  <c:v>33.76</c:v>
                </c:pt>
                <c:pt idx="3">
                  <c:v>10.02</c:v>
                </c:pt>
              </c:numCache>
              <c:extLst/>
            </c:numRef>
          </c:val>
          <c:extLst>
            <c:ext xmlns:c16="http://schemas.microsoft.com/office/drawing/2014/chart" uri="{C3380CC4-5D6E-409C-BE32-E72D297353CC}">
              <c16:uniqueId val="{00000000-FE42-41D3-8706-5D0A3F9D30DB}"/>
            </c:ext>
          </c:extLst>
        </c:ser>
        <c:ser>
          <c:idx val="1"/>
          <c:order val="1"/>
          <c:tx>
            <c:strRef>
              <c:f>Sheet2!$C$1</c:f>
              <c:strCache>
                <c:ptCount val="1"/>
                <c:pt idx="0">
                  <c:v>Sleeping</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delete val="1"/>
          </c:dLbls>
          <c:cat>
            <c:strRef>
              <c:f>Sheet2!$A$2:$A$9</c:f>
              <c:strCache>
                <c:ptCount val="4"/>
                <c:pt idx="0">
                  <c:v>50-59</c:v>
                </c:pt>
                <c:pt idx="1">
                  <c:v>60-69</c:v>
                </c:pt>
                <c:pt idx="2">
                  <c:v>70-79</c:v>
                </c:pt>
                <c:pt idx="3">
                  <c:v>80+</c:v>
                </c:pt>
              </c:strCache>
              <c:extLst/>
            </c:strRef>
          </c:cat>
          <c:val>
            <c:numRef>
              <c:f>Sheet2!$C$2:$C$9</c:f>
              <c:numCache>
                <c:formatCode>General</c:formatCode>
                <c:ptCount val="4"/>
                <c:pt idx="0">
                  <c:v>507.41</c:v>
                </c:pt>
                <c:pt idx="1">
                  <c:v>515.79999999999995</c:v>
                </c:pt>
                <c:pt idx="2">
                  <c:v>527.79999999999995</c:v>
                </c:pt>
                <c:pt idx="3">
                  <c:v>546.22</c:v>
                </c:pt>
              </c:numCache>
              <c:extLst/>
            </c:numRef>
          </c:val>
          <c:extLst>
            <c:ext xmlns:c16="http://schemas.microsoft.com/office/drawing/2014/chart" uri="{C3380CC4-5D6E-409C-BE32-E72D297353CC}">
              <c16:uniqueId val="{00000001-FE42-41D3-8706-5D0A3F9D30DB}"/>
            </c:ext>
          </c:extLst>
        </c:ser>
        <c:ser>
          <c:idx val="2"/>
          <c:order val="2"/>
          <c:tx>
            <c:strRef>
              <c:f>Sheet2!$D$1</c:f>
              <c:strCache>
                <c:ptCount val="1"/>
                <c:pt idx="0">
                  <c:v>Grooming</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dLbls>
            <c:delete val="1"/>
          </c:dLbls>
          <c:cat>
            <c:strRef>
              <c:f>Sheet2!$A$2:$A$9</c:f>
              <c:strCache>
                <c:ptCount val="4"/>
                <c:pt idx="0">
                  <c:v>50-59</c:v>
                </c:pt>
                <c:pt idx="1">
                  <c:v>60-69</c:v>
                </c:pt>
                <c:pt idx="2">
                  <c:v>70-79</c:v>
                </c:pt>
                <c:pt idx="3">
                  <c:v>80+</c:v>
                </c:pt>
              </c:strCache>
              <c:extLst/>
            </c:strRef>
          </c:cat>
          <c:val>
            <c:numRef>
              <c:f>Sheet2!$D$2:$D$9</c:f>
              <c:numCache>
                <c:formatCode>General</c:formatCode>
                <c:ptCount val="4"/>
                <c:pt idx="0">
                  <c:v>40.79</c:v>
                </c:pt>
                <c:pt idx="1">
                  <c:v>41.25</c:v>
                </c:pt>
                <c:pt idx="2">
                  <c:v>41.3</c:v>
                </c:pt>
                <c:pt idx="3">
                  <c:v>43.98</c:v>
                </c:pt>
              </c:numCache>
              <c:extLst/>
            </c:numRef>
          </c:val>
          <c:extLst>
            <c:ext xmlns:c16="http://schemas.microsoft.com/office/drawing/2014/chart" uri="{C3380CC4-5D6E-409C-BE32-E72D297353CC}">
              <c16:uniqueId val="{00000002-FE42-41D3-8706-5D0A3F9D30DB}"/>
            </c:ext>
          </c:extLst>
        </c:ser>
        <c:ser>
          <c:idx val="3"/>
          <c:order val="3"/>
          <c:tx>
            <c:strRef>
              <c:f>Sheet2!$E$1</c:f>
              <c:strCache>
                <c:ptCount val="1"/>
                <c:pt idx="0">
                  <c:v>Housework</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dLbls>
            <c:delete val="1"/>
          </c:dLbls>
          <c:cat>
            <c:strRef>
              <c:f>Sheet2!$A$2:$A$9</c:f>
              <c:strCache>
                <c:ptCount val="4"/>
                <c:pt idx="0">
                  <c:v>50-59</c:v>
                </c:pt>
                <c:pt idx="1">
                  <c:v>60-69</c:v>
                </c:pt>
                <c:pt idx="2">
                  <c:v>70-79</c:v>
                </c:pt>
                <c:pt idx="3">
                  <c:v>80+</c:v>
                </c:pt>
              </c:strCache>
              <c:extLst/>
            </c:strRef>
          </c:cat>
          <c:val>
            <c:numRef>
              <c:f>Sheet2!$E$2:$E$9</c:f>
              <c:numCache>
                <c:formatCode>General</c:formatCode>
                <c:ptCount val="4"/>
                <c:pt idx="0">
                  <c:v>41.49</c:v>
                </c:pt>
                <c:pt idx="1">
                  <c:v>43.95</c:v>
                </c:pt>
                <c:pt idx="2">
                  <c:v>46.69</c:v>
                </c:pt>
                <c:pt idx="3">
                  <c:v>43.8</c:v>
                </c:pt>
              </c:numCache>
              <c:extLst/>
            </c:numRef>
          </c:val>
          <c:extLst>
            <c:ext xmlns:c16="http://schemas.microsoft.com/office/drawing/2014/chart" uri="{C3380CC4-5D6E-409C-BE32-E72D297353CC}">
              <c16:uniqueId val="{00000003-FE42-41D3-8706-5D0A3F9D30DB}"/>
            </c:ext>
          </c:extLst>
        </c:ser>
        <c:ser>
          <c:idx val="4"/>
          <c:order val="4"/>
          <c:tx>
            <c:strRef>
              <c:f>Sheet2!$F$1</c:f>
              <c:strCache>
                <c:ptCount val="1"/>
                <c:pt idx="0">
                  <c:v>Food_&amp;_Drink_Prep</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invertIfNegative val="0"/>
          <c:dLbls>
            <c:delete val="1"/>
          </c:dLbls>
          <c:cat>
            <c:strRef>
              <c:f>Sheet2!$A$2:$A$9</c:f>
              <c:strCache>
                <c:ptCount val="4"/>
                <c:pt idx="0">
                  <c:v>50-59</c:v>
                </c:pt>
                <c:pt idx="1">
                  <c:v>60-69</c:v>
                </c:pt>
                <c:pt idx="2">
                  <c:v>70-79</c:v>
                </c:pt>
                <c:pt idx="3">
                  <c:v>80+</c:v>
                </c:pt>
              </c:strCache>
              <c:extLst/>
            </c:strRef>
          </c:cat>
          <c:val>
            <c:numRef>
              <c:f>Sheet2!$F$2:$F$9</c:f>
              <c:numCache>
                <c:formatCode>General</c:formatCode>
                <c:ptCount val="4"/>
                <c:pt idx="0">
                  <c:v>34.33</c:v>
                </c:pt>
                <c:pt idx="1">
                  <c:v>35.409999999999997</c:v>
                </c:pt>
                <c:pt idx="2">
                  <c:v>41.63</c:v>
                </c:pt>
                <c:pt idx="3">
                  <c:v>41.87</c:v>
                </c:pt>
              </c:numCache>
              <c:extLst/>
            </c:numRef>
          </c:val>
          <c:extLst>
            <c:ext xmlns:c16="http://schemas.microsoft.com/office/drawing/2014/chart" uri="{C3380CC4-5D6E-409C-BE32-E72D297353CC}">
              <c16:uniqueId val="{00000004-FE42-41D3-8706-5D0A3F9D30DB}"/>
            </c:ext>
          </c:extLst>
        </c:ser>
        <c:ser>
          <c:idx val="5"/>
          <c:order val="5"/>
          <c:tx>
            <c:strRef>
              <c:f>Sheet2!$G$1</c:f>
              <c:strCache>
                <c:ptCount val="1"/>
                <c:pt idx="0">
                  <c:v>Caring_for_Children</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invertIfNegative val="0"/>
          <c:dLbls>
            <c:delete val="1"/>
          </c:dLbls>
          <c:cat>
            <c:strRef>
              <c:f>Sheet2!$A$2:$A$9</c:f>
              <c:strCache>
                <c:ptCount val="4"/>
                <c:pt idx="0">
                  <c:v>50-59</c:v>
                </c:pt>
                <c:pt idx="1">
                  <c:v>60-69</c:v>
                </c:pt>
                <c:pt idx="2">
                  <c:v>70-79</c:v>
                </c:pt>
                <c:pt idx="3">
                  <c:v>80+</c:v>
                </c:pt>
              </c:strCache>
              <c:extLst/>
            </c:strRef>
          </c:cat>
          <c:val>
            <c:numRef>
              <c:f>Sheet2!$G$2:$G$9</c:f>
              <c:numCache>
                <c:formatCode>General</c:formatCode>
                <c:ptCount val="4"/>
                <c:pt idx="0">
                  <c:v>7.96</c:v>
                </c:pt>
                <c:pt idx="1">
                  <c:v>2.86</c:v>
                </c:pt>
                <c:pt idx="2">
                  <c:v>1.1399999999999999</c:v>
                </c:pt>
                <c:pt idx="3">
                  <c:v>0.16</c:v>
                </c:pt>
              </c:numCache>
              <c:extLst/>
            </c:numRef>
          </c:val>
          <c:extLst>
            <c:ext xmlns:c16="http://schemas.microsoft.com/office/drawing/2014/chart" uri="{C3380CC4-5D6E-409C-BE32-E72D297353CC}">
              <c16:uniqueId val="{00000005-FE42-41D3-8706-5D0A3F9D30DB}"/>
            </c:ext>
          </c:extLst>
        </c:ser>
        <c:ser>
          <c:idx val="6"/>
          <c:order val="6"/>
          <c:tx>
            <c:strRef>
              <c:f>Sheet2!$H$1</c:f>
              <c:strCache>
                <c:ptCount val="1"/>
                <c:pt idx="0">
                  <c:v>Playing_with_Children</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c:spPr>
          <c:invertIfNegative val="0"/>
          <c:dLbls>
            <c:delete val="1"/>
          </c:dLbls>
          <c:cat>
            <c:strRef>
              <c:f>Sheet2!$A$2:$A$9</c:f>
              <c:strCache>
                <c:ptCount val="4"/>
                <c:pt idx="0">
                  <c:v>50-59</c:v>
                </c:pt>
                <c:pt idx="1">
                  <c:v>60-69</c:v>
                </c:pt>
                <c:pt idx="2">
                  <c:v>70-79</c:v>
                </c:pt>
                <c:pt idx="3">
                  <c:v>80+</c:v>
                </c:pt>
              </c:strCache>
              <c:extLst/>
            </c:strRef>
          </c:cat>
          <c:val>
            <c:numRef>
              <c:f>Sheet2!$H$2:$H$9</c:f>
              <c:numCache>
                <c:formatCode>General</c:formatCode>
                <c:ptCount val="4"/>
                <c:pt idx="0">
                  <c:v>1.45</c:v>
                </c:pt>
                <c:pt idx="1">
                  <c:v>0.68</c:v>
                </c:pt>
                <c:pt idx="2">
                  <c:v>0.38</c:v>
                </c:pt>
                <c:pt idx="3">
                  <c:v>0.02</c:v>
                </c:pt>
              </c:numCache>
              <c:extLst/>
            </c:numRef>
          </c:val>
          <c:extLst>
            <c:ext xmlns:c16="http://schemas.microsoft.com/office/drawing/2014/chart" uri="{C3380CC4-5D6E-409C-BE32-E72D297353CC}">
              <c16:uniqueId val="{00000006-FE42-41D3-8706-5D0A3F9D30DB}"/>
            </c:ext>
          </c:extLst>
        </c:ser>
        <c:ser>
          <c:idx val="7"/>
          <c:order val="7"/>
          <c:tx>
            <c:strRef>
              <c:f>Sheet2!$I$1</c:f>
              <c:strCache>
                <c:ptCount val="1"/>
                <c:pt idx="0">
                  <c:v>Job_Searching</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c:spPr>
          <c:invertIfNegative val="0"/>
          <c:dLbls>
            <c:delete val="1"/>
          </c:dLbls>
          <c:cat>
            <c:strRef>
              <c:f>Sheet2!$A$2:$A$9</c:f>
              <c:strCache>
                <c:ptCount val="4"/>
                <c:pt idx="0">
                  <c:v>50-59</c:v>
                </c:pt>
                <c:pt idx="1">
                  <c:v>60-69</c:v>
                </c:pt>
                <c:pt idx="2">
                  <c:v>70-79</c:v>
                </c:pt>
                <c:pt idx="3">
                  <c:v>80+</c:v>
                </c:pt>
              </c:strCache>
              <c:extLst/>
            </c:strRef>
          </c:cat>
          <c:val>
            <c:numRef>
              <c:f>Sheet2!$I$2:$I$9</c:f>
              <c:numCache>
                <c:formatCode>General</c:formatCode>
                <c:ptCount val="4"/>
                <c:pt idx="0">
                  <c:v>2.33</c:v>
                </c:pt>
                <c:pt idx="1">
                  <c:v>0.82</c:v>
                </c:pt>
                <c:pt idx="2">
                  <c:v>0.05</c:v>
                </c:pt>
                <c:pt idx="3">
                  <c:v>0.15</c:v>
                </c:pt>
              </c:numCache>
              <c:extLst/>
            </c:numRef>
          </c:val>
          <c:extLst>
            <c:ext xmlns:c16="http://schemas.microsoft.com/office/drawing/2014/chart" uri="{C3380CC4-5D6E-409C-BE32-E72D297353CC}">
              <c16:uniqueId val="{00000007-FE42-41D3-8706-5D0A3F9D30DB}"/>
            </c:ext>
          </c:extLst>
        </c:ser>
        <c:ser>
          <c:idx val="8"/>
          <c:order val="8"/>
          <c:tx>
            <c:strRef>
              <c:f>Sheet2!$J$1</c:f>
              <c:strCache>
                <c:ptCount val="1"/>
                <c:pt idx="0">
                  <c:v>Shopping</c:v>
                </c:pt>
              </c:strCache>
            </c:strRef>
          </c:tx>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c:spPr>
          <c:invertIfNegative val="0"/>
          <c:dLbls>
            <c:delete val="1"/>
          </c:dLbls>
          <c:cat>
            <c:strRef>
              <c:f>Sheet2!$A$2:$A$9</c:f>
              <c:strCache>
                <c:ptCount val="4"/>
                <c:pt idx="0">
                  <c:v>50-59</c:v>
                </c:pt>
                <c:pt idx="1">
                  <c:v>60-69</c:v>
                </c:pt>
                <c:pt idx="2">
                  <c:v>70-79</c:v>
                </c:pt>
                <c:pt idx="3">
                  <c:v>80+</c:v>
                </c:pt>
              </c:strCache>
              <c:extLst/>
            </c:strRef>
          </c:cat>
          <c:val>
            <c:numRef>
              <c:f>Sheet2!$J$2:$J$9</c:f>
              <c:numCache>
                <c:formatCode>General</c:formatCode>
                <c:ptCount val="4"/>
                <c:pt idx="0">
                  <c:v>25.55</c:v>
                </c:pt>
                <c:pt idx="1">
                  <c:v>25.1</c:v>
                </c:pt>
                <c:pt idx="2">
                  <c:v>23.57</c:v>
                </c:pt>
                <c:pt idx="3">
                  <c:v>17.309999999999999</c:v>
                </c:pt>
              </c:numCache>
              <c:extLst/>
            </c:numRef>
          </c:val>
          <c:extLst>
            <c:ext xmlns:c16="http://schemas.microsoft.com/office/drawing/2014/chart" uri="{C3380CC4-5D6E-409C-BE32-E72D297353CC}">
              <c16:uniqueId val="{00000008-FE42-41D3-8706-5D0A3F9D30DB}"/>
            </c:ext>
          </c:extLst>
        </c:ser>
        <c:ser>
          <c:idx val="9"/>
          <c:order val="9"/>
          <c:tx>
            <c:strRef>
              <c:f>Sheet2!$K$1</c:f>
              <c:strCache>
                <c:ptCount val="1"/>
                <c:pt idx="0">
                  <c:v>Eating_and_Drinking</c:v>
                </c:pt>
              </c:strCache>
            </c:strRef>
          </c:tx>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c:spPr>
          <c:invertIfNegative val="0"/>
          <c:dLbls>
            <c:delete val="1"/>
          </c:dLbls>
          <c:cat>
            <c:strRef>
              <c:f>Sheet2!$A$2:$A$9</c:f>
              <c:strCache>
                <c:ptCount val="4"/>
                <c:pt idx="0">
                  <c:v>50-59</c:v>
                </c:pt>
                <c:pt idx="1">
                  <c:v>60-69</c:v>
                </c:pt>
                <c:pt idx="2">
                  <c:v>70-79</c:v>
                </c:pt>
                <c:pt idx="3">
                  <c:v>80+</c:v>
                </c:pt>
              </c:strCache>
              <c:extLst/>
            </c:strRef>
          </c:cat>
          <c:val>
            <c:numRef>
              <c:f>Sheet2!$K$2:$K$9</c:f>
              <c:numCache>
                <c:formatCode>General</c:formatCode>
                <c:ptCount val="4"/>
                <c:pt idx="0">
                  <c:v>67.53</c:v>
                </c:pt>
                <c:pt idx="1">
                  <c:v>74.3</c:v>
                </c:pt>
                <c:pt idx="2">
                  <c:v>80.010000000000005</c:v>
                </c:pt>
                <c:pt idx="3">
                  <c:v>85.57</c:v>
                </c:pt>
              </c:numCache>
              <c:extLst/>
            </c:numRef>
          </c:val>
          <c:extLst>
            <c:ext xmlns:c16="http://schemas.microsoft.com/office/drawing/2014/chart" uri="{C3380CC4-5D6E-409C-BE32-E72D297353CC}">
              <c16:uniqueId val="{00000009-FE42-41D3-8706-5D0A3F9D30DB}"/>
            </c:ext>
          </c:extLst>
        </c:ser>
        <c:ser>
          <c:idx val="10"/>
          <c:order val="10"/>
          <c:tx>
            <c:strRef>
              <c:f>Sheet2!$L$1</c:f>
              <c:strCache>
                <c:ptCount val="1"/>
                <c:pt idx="0">
                  <c:v>Socializing_&amp;_Relaxing</c:v>
                </c:pt>
              </c:strCache>
            </c:strRef>
          </c:tx>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c:spPr>
          <c:invertIfNegative val="0"/>
          <c:dLbls>
            <c:delete val="1"/>
          </c:dLbls>
          <c:cat>
            <c:strRef>
              <c:f>Sheet2!$A$2:$A$9</c:f>
              <c:strCache>
                <c:ptCount val="4"/>
                <c:pt idx="0">
                  <c:v>50-59</c:v>
                </c:pt>
                <c:pt idx="1">
                  <c:v>60-69</c:v>
                </c:pt>
                <c:pt idx="2">
                  <c:v>70-79</c:v>
                </c:pt>
                <c:pt idx="3">
                  <c:v>80+</c:v>
                </c:pt>
              </c:strCache>
              <c:extLst/>
            </c:strRef>
          </c:cat>
          <c:val>
            <c:numRef>
              <c:f>Sheet2!$L$2:$L$9</c:f>
              <c:numCache>
                <c:formatCode>General</c:formatCode>
                <c:ptCount val="4"/>
                <c:pt idx="0">
                  <c:v>287.29000000000002</c:v>
                </c:pt>
                <c:pt idx="1">
                  <c:v>359.34</c:v>
                </c:pt>
                <c:pt idx="2">
                  <c:v>414.91</c:v>
                </c:pt>
                <c:pt idx="3">
                  <c:v>448.86</c:v>
                </c:pt>
              </c:numCache>
              <c:extLst/>
            </c:numRef>
          </c:val>
          <c:extLst>
            <c:ext xmlns:c16="http://schemas.microsoft.com/office/drawing/2014/chart" uri="{C3380CC4-5D6E-409C-BE32-E72D297353CC}">
              <c16:uniqueId val="{0000000A-FE42-41D3-8706-5D0A3F9D30DB}"/>
            </c:ext>
          </c:extLst>
        </c:ser>
        <c:ser>
          <c:idx val="11"/>
          <c:order val="11"/>
          <c:tx>
            <c:strRef>
              <c:f>Sheet2!$M$1</c:f>
              <c:strCache>
                <c:ptCount val="1"/>
                <c:pt idx="0">
                  <c:v>Television</c:v>
                </c:pt>
              </c:strCache>
            </c:strRef>
          </c:tx>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c:spPr>
          <c:invertIfNegative val="0"/>
          <c:dLbls>
            <c:delete val="1"/>
          </c:dLbls>
          <c:cat>
            <c:strRef>
              <c:f>Sheet2!$A$2:$A$9</c:f>
              <c:strCache>
                <c:ptCount val="4"/>
                <c:pt idx="0">
                  <c:v>50-59</c:v>
                </c:pt>
                <c:pt idx="1">
                  <c:v>60-69</c:v>
                </c:pt>
                <c:pt idx="2">
                  <c:v>70-79</c:v>
                </c:pt>
                <c:pt idx="3">
                  <c:v>80+</c:v>
                </c:pt>
              </c:strCache>
              <c:extLst/>
            </c:strRef>
          </c:cat>
          <c:val>
            <c:numRef>
              <c:f>Sheet2!$M$2:$M$9</c:f>
              <c:numCache>
                <c:formatCode>General</c:formatCode>
                <c:ptCount val="4"/>
                <c:pt idx="0">
                  <c:v>174</c:v>
                </c:pt>
                <c:pt idx="1">
                  <c:v>214.65</c:v>
                </c:pt>
                <c:pt idx="2">
                  <c:v>239.95</c:v>
                </c:pt>
                <c:pt idx="3">
                  <c:v>248.91</c:v>
                </c:pt>
              </c:numCache>
              <c:extLst/>
            </c:numRef>
          </c:val>
          <c:extLst>
            <c:ext xmlns:c16="http://schemas.microsoft.com/office/drawing/2014/chart" uri="{C3380CC4-5D6E-409C-BE32-E72D297353CC}">
              <c16:uniqueId val="{0000000B-FE42-41D3-8706-5D0A3F9D30DB}"/>
            </c:ext>
          </c:extLst>
        </c:ser>
        <c:ser>
          <c:idx val="12"/>
          <c:order val="12"/>
          <c:tx>
            <c:strRef>
              <c:f>Sheet2!$N$1</c:f>
              <c:strCache>
                <c:ptCount val="1"/>
                <c:pt idx="0">
                  <c:v>Golfing</c:v>
                </c:pt>
              </c:strCache>
            </c:strRef>
          </c:tx>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c:spPr>
          <c:invertIfNegative val="0"/>
          <c:dLbls>
            <c:delete val="1"/>
          </c:dLbls>
          <c:cat>
            <c:strRef>
              <c:f>Sheet2!$A$2:$A$9</c:f>
              <c:strCache>
                <c:ptCount val="4"/>
                <c:pt idx="0">
                  <c:v>50-59</c:v>
                </c:pt>
                <c:pt idx="1">
                  <c:v>60-69</c:v>
                </c:pt>
                <c:pt idx="2">
                  <c:v>70-79</c:v>
                </c:pt>
                <c:pt idx="3">
                  <c:v>80+</c:v>
                </c:pt>
              </c:strCache>
              <c:extLst/>
            </c:strRef>
          </c:cat>
          <c:val>
            <c:numRef>
              <c:f>Sheet2!$N$2:$N$9</c:f>
              <c:numCache>
                <c:formatCode>General</c:formatCode>
                <c:ptCount val="4"/>
                <c:pt idx="0">
                  <c:v>1.47</c:v>
                </c:pt>
                <c:pt idx="1">
                  <c:v>2.15</c:v>
                </c:pt>
                <c:pt idx="2">
                  <c:v>1.92</c:v>
                </c:pt>
                <c:pt idx="3">
                  <c:v>0.81</c:v>
                </c:pt>
              </c:numCache>
              <c:extLst/>
            </c:numRef>
          </c:val>
          <c:extLst>
            <c:ext xmlns:c16="http://schemas.microsoft.com/office/drawing/2014/chart" uri="{C3380CC4-5D6E-409C-BE32-E72D297353CC}">
              <c16:uniqueId val="{0000000C-FE42-41D3-8706-5D0A3F9D30DB}"/>
            </c:ext>
          </c:extLst>
        </c:ser>
        <c:ser>
          <c:idx val="13"/>
          <c:order val="13"/>
          <c:tx>
            <c:strRef>
              <c:f>Sheet2!$O$1</c:f>
              <c:strCache>
                <c:ptCount val="1"/>
                <c:pt idx="0">
                  <c:v>Running</c:v>
                </c:pt>
              </c:strCache>
            </c:strRef>
          </c:tx>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c:spPr>
          <c:invertIfNegative val="0"/>
          <c:dLbls>
            <c:delete val="1"/>
          </c:dLbls>
          <c:cat>
            <c:strRef>
              <c:f>Sheet2!$A$2:$A$9</c:f>
              <c:strCache>
                <c:ptCount val="4"/>
                <c:pt idx="0">
                  <c:v>50-59</c:v>
                </c:pt>
                <c:pt idx="1">
                  <c:v>60-69</c:v>
                </c:pt>
                <c:pt idx="2">
                  <c:v>70-79</c:v>
                </c:pt>
                <c:pt idx="3">
                  <c:v>80+</c:v>
                </c:pt>
              </c:strCache>
              <c:extLst/>
            </c:strRef>
          </c:cat>
          <c:val>
            <c:numRef>
              <c:f>Sheet2!$O$2:$O$9</c:f>
              <c:numCache>
                <c:formatCode>General</c:formatCode>
                <c:ptCount val="4"/>
                <c:pt idx="0">
                  <c:v>0.46</c:v>
                </c:pt>
                <c:pt idx="1">
                  <c:v>0.18</c:v>
                </c:pt>
                <c:pt idx="2">
                  <c:v>0.1</c:v>
                </c:pt>
                <c:pt idx="3">
                  <c:v>0</c:v>
                </c:pt>
              </c:numCache>
              <c:extLst/>
            </c:numRef>
          </c:val>
          <c:extLst>
            <c:ext xmlns:c16="http://schemas.microsoft.com/office/drawing/2014/chart" uri="{C3380CC4-5D6E-409C-BE32-E72D297353CC}">
              <c16:uniqueId val="{0000000D-FE42-41D3-8706-5D0A3F9D30DB}"/>
            </c:ext>
          </c:extLst>
        </c:ser>
        <c:dLbls>
          <c:dLblPos val="inEnd"/>
          <c:showLegendKey val="0"/>
          <c:showVal val="1"/>
          <c:showCatName val="0"/>
          <c:showSerName val="0"/>
          <c:showPercent val="0"/>
          <c:showBubbleSize val="0"/>
        </c:dLbls>
        <c:gapWidth val="100"/>
        <c:overlap val="-24"/>
        <c:axId val="83070976"/>
        <c:axId val="40051840"/>
      </c:barChart>
      <c:catAx>
        <c:axId val="83070976"/>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40051840"/>
        <c:crosses val="autoZero"/>
        <c:auto val="1"/>
        <c:lblAlgn val="ctr"/>
        <c:lblOffset val="100"/>
        <c:noMultiLvlLbl val="0"/>
      </c:catAx>
      <c:valAx>
        <c:axId val="400518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2"/>
                </a:solidFill>
                <a:latin typeface="+mn-lt"/>
                <a:ea typeface="+mn-ea"/>
                <a:cs typeface="+mn-cs"/>
              </a:defRPr>
            </a:pPr>
            <a:endParaRPr lang="en-US"/>
          </a:p>
        </c:txPr>
        <c:crossAx val="83070976"/>
        <c:crosses val="autoZero"/>
        <c:crossBetween val="between"/>
        <c:majorUnit val="50"/>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ctr" rtl="0">
              <a:defRPr lang="en-US" sz="1100" b="1" i="0" u="none" strike="noStrike" kern="1200" baseline="0">
                <a:solidFill>
                  <a:schemeClr val="tx1"/>
                </a:solidFill>
                <a:latin typeface="+mn-lt"/>
                <a:ea typeface="+mn-ea"/>
                <a:cs typeface="+mn-cs"/>
              </a:defRPr>
            </a:pPr>
            <a:r>
              <a:rPr lang="en-US" sz="1100" b="1" i="0" u="none" strike="noStrike" kern="1200" baseline="0" dirty="0">
                <a:solidFill>
                  <a:schemeClr val="tx1"/>
                </a:solidFill>
                <a:latin typeface="+mn-lt"/>
                <a:ea typeface="+mn-ea"/>
                <a:cs typeface="+mn-cs"/>
              </a:rPr>
              <a:t>Age30-39_PieChart</a:t>
            </a:r>
          </a:p>
        </c:rich>
      </c:tx>
      <c:overlay val="0"/>
    </c:title>
    <c:autoTitleDeleted val="0"/>
    <c:plotArea>
      <c:layout/>
      <c:pieChart>
        <c:varyColors val="1"/>
        <c:ser>
          <c:idx val="0"/>
          <c:order val="0"/>
          <c:dLbls>
            <c:spPr>
              <a:noFill/>
              <a:ln>
                <a:noFill/>
              </a:ln>
              <a:effectLst/>
            </c:spPr>
            <c:txPr>
              <a:bodyPr/>
              <a:lstStyle/>
              <a:p>
                <a:pPr algn="ctr">
                  <a:defRPr lang="en-US" sz="9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a:solidFill>
                    <a:schemeClr val="tx1"/>
                  </a:solidFill>
                </a:ln>
              </c:spPr>
            </c:leaderLines>
            <c:extLst>
              <c:ext xmlns:c15="http://schemas.microsoft.com/office/drawing/2012/chart" uri="{CE6537A1-D6FC-4f65-9D91-7224C49458BB}"/>
            </c:extLst>
          </c:dLbls>
          <c:cat>
            <c:strRef>
              <c:f>'Age30-39_PieChart'!$K$1548:$Y$1548</c:f>
              <c:strCache>
                <c:ptCount val="15"/>
                <c:pt idx="0">
                  <c:v>WeeklyHoursWorked</c:v>
                </c:pt>
                <c:pt idx="1">
                  <c:v>Sleeping</c:v>
                </c:pt>
                <c:pt idx="2">
                  <c:v>Grooming</c:v>
                </c:pt>
                <c:pt idx="3">
                  <c:v>Housework</c:v>
                </c:pt>
                <c:pt idx="4">
                  <c:v>Food&amp;DrinkPrep</c:v>
                </c:pt>
                <c:pt idx="5">
                  <c:v>CaringforChildren</c:v>
                </c:pt>
                <c:pt idx="6">
                  <c:v>PlayingwithChildren</c:v>
                </c:pt>
                <c:pt idx="7">
                  <c:v>JobSearching</c:v>
                </c:pt>
                <c:pt idx="8">
                  <c:v>Shopping</c:v>
                </c:pt>
                <c:pt idx="9">
                  <c:v>EatingandDrinking</c:v>
                </c:pt>
                <c:pt idx="10">
                  <c:v>Socializing&amp;Relaxing</c:v>
                </c:pt>
                <c:pt idx="11">
                  <c:v>Television</c:v>
                </c:pt>
                <c:pt idx="12">
                  <c:v>Golfing</c:v>
                </c:pt>
                <c:pt idx="13">
                  <c:v>Running</c:v>
                </c:pt>
                <c:pt idx="14">
                  <c:v>Volunteering</c:v>
                </c:pt>
              </c:strCache>
            </c:strRef>
          </c:cat>
          <c:val>
            <c:numRef>
              <c:f>'Age30-39_PieChart'!$K$1549:$Y$1549</c:f>
              <c:numCache>
                <c:formatCode>General</c:formatCode>
                <c:ptCount val="15"/>
                <c:pt idx="0">
                  <c:v>31.891699092088196</c:v>
                </c:pt>
                <c:pt idx="1">
                  <c:v>8.751238651102458</c:v>
                </c:pt>
                <c:pt idx="2">
                  <c:v>0.62734111543450211</c:v>
                </c:pt>
                <c:pt idx="3">
                  <c:v>0.73813229571984429</c:v>
                </c:pt>
                <c:pt idx="4">
                  <c:v>0.60792477302204939</c:v>
                </c:pt>
                <c:pt idx="5">
                  <c:v>1.1416990920881964</c:v>
                </c:pt>
                <c:pt idx="6">
                  <c:v>0.39736705577172526</c:v>
                </c:pt>
                <c:pt idx="7">
                  <c:v>4.9948119325551238E-2</c:v>
                </c:pt>
                <c:pt idx="8">
                  <c:v>0.42699092088197127</c:v>
                </c:pt>
                <c:pt idx="9">
                  <c:v>1.1735862516212705</c:v>
                </c:pt>
                <c:pt idx="10">
                  <c:v>3.837250324254216</c:v>
                </c:pt>
                <c:pt idx="11">
                  <c:v>2.1199870298313876</c:v>
                </c:pt>
                <c:pt idx="12">
                  <c:v>1.9734111543450065E-2</c:v>
                </c:pt>
                <c:pt idx="13">
                  <c:v>1.7555123216601815E-2</c:v>
                </c:pt>
                <c:pt idx="14">
                  <c:v>0.16931906614785994</c:v>
                </c:pt>
              </c:numCache>
            </c:numRef>
          </c:val>
          <c:extLst>
            <c:ext xmlns:c16="http://schemas.microsoft.com/office/drawing/2014/chart" uri="{C3380CC4-5D6E-409C-BE32-E72D297353CC}">
              <c16:uniqueId val="{00000000-D8B6-483A-91F3-617736FBEBB9}"/>
            </c:ext>
          </c:extLst>
        </c:ser>
        <c:dLbls>
          <c:showLegendKey val="0"/>
          <c:showVal val="0"/>
          <c:showCatName val="0"/>
          <c:showSerName val="0"/>
          <c:showPercent val="0"/>
          <c:showBubbleSize val="0"/>
          <c:showLeaderLines val="1"/>
        </c:dLbls>
        <c:firstSliceAng val="0"/>
      </c:pieChart>
    </c:plotArea>
    <c:plotVisOnly val="1"/>
    <c:dispBlanksAs val="gap"/>
    <c:showDLblsOverMax val="0"/>
  </c:chart>
  <c:spPr>
    <a:noFill/>
    <a:ln>
      <a:no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ctr" rtl="0">
              <a:defRPr lang="en-US" sz="1100" b="1" i="0" u="none" strike="noStrike" kern="1200" baseline="0">
                <a:solidFill>
                  <a:schemeClr val="tx1"/>
                </a:solidFill>
                <a:latin typeface="+mn-lt"/>
                <a:ea typeface="+mn-ea"/>
                <a:cs typeface="+mn-cs"/>
              </a:defRPr>
            </a:pPr>
            <a:r>
              <a:rPr lang="en-US" sz="1100" b="1" i="0" u="none" strike="noStrike" kern="1200" baseline="0" dirty="0">
                <a:solidFill>
                  <a:schemeClr val="tx1"/>
                </a:solidFill>
                <a:latin typeface="+mn-lt"/>
                <a:ea typeface="+mn-ea"/>
                <a:cs typeface="+mn-cs"/>
              </a:rPr>
              <a:t>Age40-49_PieChart</a:t>
            </a:r>
          </a:p>
        </c:rich>
      </c:tx>
      <c:layout>
        <c:manualLayout>
          <c:xMode val="edge"/>
          <c:yMode val="edge"/>
          <c:x val="0.19716125328083989"/>
          <c:y val="4.7498262760389594E-3"/>
        </c:manualLayout>
      </c:layout>
      <c:overlay val="0"/>
    </c:title>
    <c:autoTitleDeleted val="0"/>
    <c:plotArea>
      <c:layout/>
      <c:pieChart>
        <c:varyColors val="1"/>
        <c:ser>
          <c:idx val="0"/>
          <c:order val="0"/>
          <c:dLbls>
            <c:spPr>
              <a:noFill/>
              <a:ln>
                <a:noFill/>
              </a:ln>
              <a:effectLst/>
            </c:spPr>
            <c:txPr>
              <a:bodyPr/>
              <a:lstStyle/>
              <a:p>
                <a:pPr algn="ctr">
                  <a:defRPr lang="en-US" sz="9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a:solidFill>
                    <a:schemeClr val="tx1"/>
                  </a:solidFill>
                </a:ln>
              </c:spPr>
            </c:leaderLines>
            <c:extLst>
              <c:ext xmlns:c15="http://schemas.microsoft.com/office/drawing/2012/chart" uri="{CE6537A1-D6FC-4f65-9D91-7224C49458BB}"/>
            </c:extLst>
          </c:dLbls>
          <c:cat>
            <c:strRef>
              <c:f>'Age40-49_PieChart'!$K$1547:$Y$1547</c:f>
              <c:strCache>
                <c:ptCount val="15"/>
                <c:pt idx="0">
                  <c:v>WeeklyHoursWorked</c:v>
                </c:pt>
                <c:pt idx="1">
                  <c:v>Sleeping</c:v>
                </c:pt>
                <c:pt idx="2">
                  <c:v>Grooming</c:v>
                </c:pt>
                <c:pt idx="3">
                  <c:v>Housework</c:v>
                </c:pt>
                <c:pt idx="4">
                  <c:v>Food&amp;DrinkPrep</c:v>
                </c:pt>
                <c:pt idx="5">
                  <c:v>CaringforChildren</c:v>
                </c:pt>
                <c:pt idx="6">
                  <c:v>PlayingwithChildren</c:v>
                </c:pt>
                <c:pt idx="7">
                  <c:v>JobSearching</c:v>
                </c:pt>
                <c:pt idx="8">
                  <c:v>Shopping</c:v>
                </c:pt>
                <c:pt idx="9">
                  <c:v>EatingandDrinking</c:v>
                </c:pt>
                <c:pt idx="10">
                  <c:v>Socializing&amp;Relaxing</c:v>
                </c:pt>
                <c:pt idx="11">
                  <c:v>Television</c:v>
                </c:pt>
                <c:pt idx="12">
                  <c:v>Golfing</c:v>
                </c:pt>
                <c:pt idx="13">
                  <c:v>Running</c:v>
                </c:pt>
                <c:pt idx="14">
                  <c:v>Volunteering</c:v>
                </c:pt>
              </c:strCache>
            </c:strRef>
          </c:cat>
          <c:val>
            <c:numRef>
              <c:f>'Age40-49_PieChart'!$K$1548:$Y$1548</c:f>
              <c:numCache>
                <c:formatCode>General</c:formatCode>
                <c:ptCount val="15"/>
                <c:pt idx="0">
                  <c:v>32.038261997405968</c:v>
                </c:pt>
                <c:pt idx="1">
                  <c:v>8.6438391699091977</c:v>
                </c:pt>
                <c:pt idx="2">
                  <c:v>0.6619455252918296</c:v>
                </c:pt>
                <c:pt idx="3">
                  <c:v>0.77177042801556373</c:v>
                </c:pt>
                <c:pt idx="4">
                  <c:v>0.6253761348897543</c:v>
                </c:pt>
                <c:pt idx="5">
                  <c:v>0.60798313878080368</c:v>
                </c:pt>
                <c:pt idx="6">
                  <c:v>0.15425421530479896</c:v>
                </c:pt>
                <c:pt idx="7">
                  <c:v>3.004539559014267E-2</c:v>
                </c:pt>
                <c:pt idx="8">
                  <c:v>0.36928015564202316</c:v>
                </c:pt>
                <c:pt idx="9">
                  <c:v>1.143631647211413</c:v>
                </c:pt>
                <c:pt idx="10">
                  <c:v>4.1951945525291885</c:v>
                </c:pt>
                <c:pt idx="11">
                  <c:v>2.4302075226977951</c:v>
                </c:pt>
                <c:pt idx="12">
                  <c:v>2.1303501945525292E-2</c:v>
                </c:pt>
                <c:pt idx="13">
                  <c:v>1.9766536964980541E-2</c:v>
                </c:pt>
                <c:pt idx="14">
                  <c:v>0.13931906614785994</c:v>
                </c:pt>
              </c:numCache>
            </c:numRef>
          </c:val>
          <c:extLst>
            <c:ext xmlns:c16="http://schemas.microsoft.com/office/drawing/2014/chart" uri="{C3380CC4-5D6E-409C-BE32-E72D297353CC}">
              <c16:uniqueId val="{00000000-CD58-4B1B-8C33-D8B1A3C0BB71}"/>
            </c:ext>
          </c:extLst>
        </c:ser>
        <c:dLbls>
          <c:showLegendKey val="0"/>
          <c:showVal val="0"/>
          <c:showCatName val="0"/>
          <c:showSerName val="0"/>
          <c:showPercent val="0"/>
          <c:showBubbleSize val="0"/>
          <c:showLeaderLines val="1"/>
        </c:dLbls>
        <c:firstSliceAng val="0"/>
      </c:pieChart>
    </c:plotArea>
    <c:plotVisOnly val="1"/>
    <c:dispBlanksAs val="gap"/>
    <c:showDLblsOverMax val="0"/>
  </c:chart>
  <c:spPr>
    <a:noFill/>
    <a:ln>
      <a:noFill/>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ctr" rtl="0">
              <a:defRPr lang="en-US" sz="1100" b="1" i="0" u="none" strike="noStrike" kern="1200" baseline="0">
                <a:solidFill>
                  <a:schemeClr val="tx1"/>
                </a:solidFill>
                <a:latin typeface="+mn-lt"/>
                <a:ea typeface="+mn-ea"/>
                <a:cs typeface="+mn-cs"/>
              </a:defRPr>
            </a:pPr>
            <a:r>
              <a:rPr lang="en-US" sz="1100" b="1" i="0" u="none" strike="noStrike" kern="1200" baseline="0" dirty="0">
                <a:solidFill>
                  <a:schemeClr val="tx1"/>
                </a:solidFill>
                <a:latin typeface="+mn-lt"/>
                <a:ea typeface="+mn-ea"/>
                <a:cs typeface="+mn-cs"/>
              </a:rPr>
              <a:t>Age50-59_PieChart</a:t>
            </a:r>
          </a:p>
        </c:rich>
      </c:tx>
      <c:overlay val="0"/>
    </c:title>
    <c:autoTitleDeleted val="0"/>
    <c:plotArea>
      <c:layout>
        <c:manualLayout>
          <c:layoutTarget val="inner"/>
          <c:xMode val="edge"/>
          <c:yMode val="edge"/>
          <c:x val="0.10795434661576396"/>
          <c:y val="0.20925884788654803"/>
          <c:w val="0.773990296667462"/>
          <c:h val="0.69175713739881461"/>
        </c:manualLayout>
      </c:layout>
      <c:pieChart>
        <c:varyColors val="1"/>
        <c:ser>
          <c:idx val="0"/>
          <c:order val="0"/>
          <c:dLbls>
            <c:spPr>
              <a:noFill/>
              <a:ln>
                <a:noFill/>
              </a:ln>
              <a:effectLst/>
            </c:spPr>
            <c:txPr>
              <a:bodyPr/>
              <a:lstStyle/>
              <a:p>
                <a:pPr algn="ctr">
                  <a:defRPr lang="en-US" sz="9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a:solidFill>
                    <a:schemeClr val="tx1"/>
                  </a:solidFill>
                </a:ln>
              </c:spPr>
            </c:leaderLines>
            <c:extLst>
              <c:ext xmlns:c15="http://schemas.microsoft.com/office/drawing/2012/chart" uri="{CE6537A1-D6FC-4f65-9D91-7224C49458BB}"/>
            </c:extLst>
          </c:dLbls>
          <c:cat>
            <c:strRef>
              <c:f>'Age50-59_PieChart'!$K$1428:$Y$1428</c:f>
              <c:strCache>
                <c:ptCount val="15"/>
                <c:pt idx="0">
                  <c:v>WeeklyHoursWorked</c:v>
                </c:pt>
                <c:pt idx="1">
                  <c:v>Sleeping</c:v>
                </c:pt>
                <c:pt idx="2">
                  <c:v>Grooming</c:v>
                </c:pt>
                <c:pt idx="3">
                  <c:v>Housework</c:v>
                </c:pt>
                <c:pt idx="4">
                  <c:v>Food&amp;DrinkPrep</c:v>
                </c:pt>
                <c:pt idx="5">
                  <c:v>CaringforChildren</c:v>
                </c:pt>
                <c:pt idx="6">
                  <c:v>PlayingwithChildren</c:v>
                </c:pt>
                <c:pt idx="7">
                  <c:v>JobSearching</c:v>
                </c:pt>
                <c:pt idx="8">
                  <c:v>Shopping</c:v>
                </c:pt>
                <c:pt idx="9">
                  <c:v>EatingandDrinking</c:v>
                </c:pt>
                <c:pt idx="10">
                  <c:v>Socializing&amp;Relaxing</c:v>
                </c:pt>
                <c:pt idx="11">
                  <c:v>Television</c:v>
                </c:pt>
                <c:pt idx="12">
                  <c:v>Golfing</c:v>
                </c:pt>
                <c:pt idx="13">
                  <c:v>Running</c:v>
                </c:pt>
                <c:pt idx="14">
                  <c:v>Volunteering</c:v>
                </c:pt>
              </c:strCache>
            </c:strRef>
          </c:cat>
          <c:val>
            <c:numRef>
              <c:f>'Age50-59_PieChart'!$K$1429:$Y$1429</c:f>
              <c:numCache>
                <c:formatCode>General</c:formatCode>
                <c:ptCount val="15"/>
                <c:pt idx="0">
                  <c:v>28.703443429374559</c:v>
                </c:pt>
                <c:pt idx="1">
                  <c:v>8.5953127196064614</c:v>
                </c:pt>
                <c:pt idx="2">
                  <c:v>0.6887983134223471</c:v>
                </c:pt>
                <c:pt idx="3">
                  <c:v>0.66032326071679526</c:v>
                </c:pt>
                <c:pt idx="4">
                  <c:v>0.51096978215038591</c:v>
                </c:pt>
                <c:pt idx="5">
                  <c:v>0.11924806746310615</c:v>
                </c:pt>
                <c:pt idx="6">
                  <c:v>2.5621925509487001E-2</c:v>
                </c:pt>
                <c:pt idx="7">
                  <c:v>4.1047083626141949E-2</c:v>
                </c:pt>
                <c:pt idx="8">
                  <c:v>0.37371749824314798</c:v>
                </c:pt>
                <c:pt idx="9">
                  <c:v>1.0838088545326776</c:v>
                </c:pt>
                <c:pt idx="10">
                  <c:v>4.9266619817287429</c:v>
                </c:pt>
                <c:pt idx="11">
                  <c:v>3.0933380182712589</c:v>
                </c:pt>
                <c:pt idx="12">
                  <c:v>2.0428671820098384E-2</c:v>
                </c:pt>
                <c:pt idx="13">
                  <c:v>1.0716795502459592E-2</c:v>
                </c:pt>
                <c:pt idx="14">
                  <c:v>0.14887561489810261</c:v>
                </c:pt>
              </c:numCache>
            </c:numRef>
          </c:val>
          <c:extLst>
            <c:ext xmlns:c16="http://schemas.microsoft.com/office/drawing/2014/chart" uri="{C3380CC4-5D6E-409C-BE32-E72D297353CC}">
              <c16:uniqueId val="{00000000-DEAB-4F67-ABE5-0566DAA169DF}"/>
            </c:ext>
          </c:extLst>
        </c:ser>
        <c:dLbls>
          <c:showLegendKey val="0"/>
          <c:showVal val="0"/>
          <c:showCatName val="0"/>
          <c:showSerName val="0"/>
          <c:showPercent val="0"/>
          <c:showBubbleSize val="0"/>
          <c:showLeaderLines val="1"/>
        </c:dLbls>
        <c:firstSliceAng val="0"/>
      </c:pieChart>
      <c:spPr>
        <a:ln>
          <a:noFill/>
        </a:ln>
      </c:spPr>
    </c:plotArea>
    <c:plotVisOnly val="1"/>
    <c:dispBlanksAs val="gap"/>
    <c:showDLblsOverMax val="0"/>
  </c:chart>
  <c:spPr>
    <a:noFill/>
    <a:ln>
      <a:noFill/>
    </a:ln>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ctr" rtl="0">
              <a:defRPr lang="en-US" sz="1100" b="1" i="0" u="none" strike="noStrike" kern="1200" baseline="0">
                <a:solidFill>
                  <a:schemeClr val="tx1"/>
                </a:solidFill>
                <a:latin typeface="+mn-lt"/>
                <a:ea typeface="+mn-ea"/>
                <a:cs typeface="+mn-cs"/>
              </a:defRPr>
            </a:pPr>
            <a:r>
              <a:rPr lang="en-US" sz="1100" b="1" i="0" u="none" strike="noStrike" kern="1200" baseline="0" dirty="0">
                <a:solidFill>
                  <a:schemeClr val="tx1"/>
                </a:solidFill>
                <a:latin typeface="+mn-lt"/>
                <a:ea typeface="+mn-ea"/>
                <a:cs typeface="+mn-cs"/>
              </a:rPr>
              <a:t>Age60-69_PieChart</a:t>
            </a:r>
          </a:p>
        </c:rich>
      </c:tx>
      <c:overlay val="0"/>
    </c:title>
    <c:autoTitleDeleted val="0"/>
    <c:plotArea>
      <c:layout>
        <c:manualLayout>
          <c:layoutTarget val="inner"/>
          <c:xMode val="edge"/>
          <c:yMode val="edge"/>
          <c:x val="0.12691408059286707"/>
          <c:y val="0.20707183797128587"/>
          <c:w val="0.78538791106993977"/>
          <c:h val="0.72321457132438083"/>
        </c:manualLayout>
      </c:layout>
      <c:pieChart>
        <c:varyColors val="1"/>
        <c:ser>
          <c:idx val="0"/>
          <c:order val="0"/>
          <c:dLbls>
            <c:spPr>
              <a:noFill/>
              <a:ln>
                <a:noFill/>
              </a:ln>
              <a:effectLst/>
            </c:spPr>
            <c:txPr>
              <a:bodyPr/>
              <a:lstStyle/>
              <a:p>
                <a:pPr algn="ctr">
                  <a:defRPr lang="en-US" sz="9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a:solidFill>
                    <a:schemeClr val="tx1"/>
                  </a:solidFill>
                </a:ln>
              </c:spPr>
            </c:leaderLines>
            <c:extLst>
              <c:ext xmlns:c15="http://schemas.microsoft.com/office/drawing/2012/chart" uri="{CE6537A1-D6FC-4f65-9D91-7224C49458BB}"/>
            </c:extLst>
          </c:dLbls>
          <c:cat>
            <c:strRef>
              <c:f>'Age60-69_PieChart'!$K$1130:$Y$1130</c:f>
              <c:strCache>
                <c:ptCount val="15"/>
                <c:pt idx="0">
                  <c:v>WeeklyHoursWorked</c:v>
                </c:pt>
                <c:pt idx="1">
                  <c:v>Sleeping</c:v>
                </c:pt>
                <c:pt idx="2">
                  <c:v>Grooming</c:v>
                </c:pt>
                <c:pt idx="3">
                  <c:v>Housework</c:v>
                </c:pt>
                <c:pt idx="4">
                  <c:v>Food&amp;DrinkPrep</c:v>
                </c:pt>
                <c:pt idx="5">
                  <c:v>CaringforChildren</c:v>
                </c:pt>
                <c:pt idx="6">
                  <c:v>PlayingwithChildren</c:v>
                </c:pt>
                <c:pt idx="7">
                  <c:v>JobSearching</c:v>
                </c:pt>
                <c:pt idx="8">
                  <c:v>Shopping</c:v>
                </c:pt>
                <c:pt idx="9">
                  <c:v>EatingandDrinking</c:v>
                </c:pt>
                <c:pt idx="10">
                  <c:v>Socializing&amp;Relaxing</c:v>
                </c:pt>
                <c:pt idx="11">
                  <c:v>Television</c:v>
                </c:pt>
                <c:pt idx="12">
                  <c:v>Golfing</c:v>
                </c:pt>
                <c:pt idx="13">
                  <c:v>Running</c:v>
                </c:pt>
                <c:pt idx="14">
                  <c:v>Volunteering</c:v>
                </c:pt>
              </c:strCache>
            </c:strRef>
          </c:cat>
          <c:val>
            <c:numRef>
              <c:f>'Age60-69_PieChart'!$K$1131:$Y$1131</c:f>
              <c:numCache>
                <c:formatCode>General</c:formatCode>
                <c:ptCount val="15"/>
                <c:pt idx="0">
                  <c:v>15.177619893428064</c:v>
                </c:pt>
                <c:pt idx="1">
                  <c:v>8.6253730017761967</c:v>
                </c:pt>
                <c:pt idx="2">
                  <c:v>0.68143872113676851</c:v>
                </c:pt>
                <c:pt idx="3">
                  <c:v>0.74752220248667889</c:v>
                </c:pt>
                <c:pt idx="4">
                  <c:v>0.55611900532859682</c:v>
                </c:pt>
                <c:pt idx="5">
                  <c:v>3.7424511545293075E-2</c:v>
                </c:pt>
                <c:pt idx="6">
                  <c:v>1.0577264653641208E-2</c:v>
                </c:pt>
                <c:pt idx="7">
                  <c:v>3.2184724689165181E-2</c:v>
                </c:pt>
                <c:pt idx="8">
                  <c:v>0.3827087033747778</c:v>
                </c:pt>
                <c:pt idx="9">
                  <c:v>1.2253552397868548</c:v>
                </c:pt>
                <c:pt idx="10">
                  <c:v>6.0399555950266448</c:v>
                </c:pt>
                <c:pt idx="11">
                  <c:v>3.7362966252220264</c:v>
                </c:pt>
                <c:pt idx="12">
                  <c:v>4.6492007104795736E-2</c:v>
                </c:pt>
                <c:pt idx="13">
                  <c:v>4.2273534635879221E-3</c:v>
                </c:pt>
                <c:pt idx="14">
                  <c:v>0.18277087033747777</c:v>
                </c:pt>
              </c:numCache>
            </c:numRef>
          </c:val>
          <c:extLst>
            <c:ext xmlns:c16="http://schemas.microsoft.com/office/drawing/2014/chart" uri="{C3380CC4-5D6E-409C-BE32-E72D297353CC}">
              <c16:uniqueId val="{00000000-E296-4C1E-8EAD-A8092D379145}"/>
            </c:ext>
          </c:extLst>
        </c:ser>
        <c:dLbls>
          <c:showLegendKey val="0"/>
          <c:showVal val="0"/>
          <c:showCatName val="0"/>
          <c:showSerName val="0"/>
          <c:showPercent val="0"/>
          <c:showBubbleSize val="0"/>
          <c:showLeaderLines val="1"/>
        </c:dLbls>
        <c:firstSliceAng val="0"/>
      </c:pieChart>
    </c:plotArea>
    <c:plotVisOnly val="1"/>
    <c:dispBlanksAs val="gap"/>
    <c:showDLblsOverMax val="0"/>
  </c:chart>
  <c:spPr>
    <a:noFill/>
    <a:ln>
      <a:noFill/>
    </a:ln>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ctr" rtl="0">
              <a:defRPr lang="en-US" sz="1100" b="1" i="0" u="none" strike="noStrike" kern="1200" baseline="0">
                <a:solidFill>
                  <a:schemeClr val="tx1"/>
                </a:solidFill>
                <a:latin typeface="+mn-lt"/>
                <a:ea typeface="+mn-ea"/>
                <a:cs typeface="+mn-cs"/>
              </a:defRPr>
            </a:pPr>
            <a:r>
              <a:rPr lang="en-US" sz="1100" b="1" i="0" u="none" strike="noStrike" kern="1200" baseline="0" dirty="0">
                <a:solidFill>
                  <a:schemeClr val="tx1"/>
                </a:solidFill>
                <a:latin typeface="+mn-lt"/>
                <a:ea typeface="+mn-ea"/>
                <a:cs typeface="+mn-cs"/>
              </a:rPr>
              <a:t>Age70-79_PieChart</a:t>
            </a:r>
          </a:p>
        </c:rich>
      </c:tx>
      <c:overlay val="0"/>
    </c:title>
    <c:autoTitleDeleted val="0"/>
    <c:plotArea>
      <c:layout/>
      <c:pieChart>
        <c:varyColors val="1"/>
        <c:ser>
          <c:idx val="0"/>
          <c:order val="0"/>
          <c:dLbls>
            <c:spPr>
              <a:noFill/>
              <a:ln>
                <a:noFill/>
              </a:ln>
              <a:effectLst/>
            </c:spPr>
            <c:txPr>
              <a:bodyPr/>
              <a:lstStyle/>
              <a:p>
                <a:pPr algn="ctr">
                  <a:defRPr lang="en-US" sz="9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a:solidFill>
                    <a:schemeClr val="tx1"/>
                  </a:solidFill>
                </a:ln>
              </c:spPr>
            </c:leaderLines>
            <c:extLst>
              <c:ext xmlns:c15="http://schemas.microsoft.com/office/drawing/2012/chart" uri="{CE6537A1-D6FC-4f65-9D91-7224C49458BB}"/>
            </c:extLst>
          </c:dLbls>
          <c:cat>
            <c:strRef>
              <c:f>'Age70-79_PieChart'!$K$663:$Y$663</c:f>
              <c:strCache>
                <c:ptCount val="15"/>
                <c:pt idx="0">
                  <c:v>WeeklyHoursWorked</c:v>
                </c:pt>
                <c:pt idx="1">
                  <c:v>Sleeping</c:v>
                </c:pt>
                <c:pt idx="2">
                  <c:v>Grooming</c:v>
                </c:pt>
                <c:pt idx="3">
                  <c:v>Housework</c:v>
                </c:pt>
                <c:pt idx="4">
                  <c:v>Food&amp;DrinkPrep</c:v>
                </c:pt>
                <c:pt idx="5">
                  <c:v>CaringforChildren</c:v>
                </c:pt>
                <c:pt idx="6">
                  <c:v>PlayingwithChildren</c:v>
                </c:pt>
                <c:pt idx="7">
                  <c:v>JobSearching</c:v>
                </c:pt>
                <c:pt idx="8">
                  <c:v>Shopping</c:v>
                </c:pt>
                <c:pt idx="9">
                  <c:v>EatingandDrinking</c:v>
                </c:pt>
                <c:pt idx="10">
                  <c:v>Socializing&amp;Relaxing</c:v>
                </c:pt>
                <c:pt idx="11">
                  <c:v>Television</c:v>
                </c:pt>
                <c:pt idx="12">
                  <c:v>Golfing</c:v>
                </c:pt>
                <c:pt idx="13">
                  <c:v>Running</c:v>
                </c:pt>
                <c:pt idx="14">
                  <c:v>Volunteering</c:v>
                </c:pt>
              </c:strCache>
            </c:strRef>
          </c:cat>
          <c:val>
            <c:numRef>
              <c:f>'Age70-79_PieChart'!$K$664:$Y$664</c:f>
              <c:numCache>
                <c:formatCode>General</c:formatCode>
                <c:ptCount val="15"/>
                <c:pt idx="0">
                  <c:v>3.6215805471124618</c:v>
                </c:pt>
                <c:pt idx="1">
                  <c:v>8.774468085106383</c:v>
                </c:pt>
                <c:pt idx="2">
                  <c:v>0.67907294832826737</c:v>
                </c:pt>
                <c:pt idx="3">
                  <c:v>0.74662613981762904</c:v>
                </c:pt>
                <c:pt idx="4">
                  <c:v>0.62670212765957423</c:v>
                </c:pt>
                <c:pt idx="5">
                  <c:v>2.6489361702127658E-2</c:v>
                </c:pt>
                <c:pt idx="6">
                  <c:v>1.1580547112462005E-2</c:v>
                </c:pt>
                <c:pt idx="7">
                  <c:v>4.559270516717325E-3</c:v>
                </c:pt>
                <c:pt idx="8">
                  <c:v>0.4136930091185409</c:v>
                </c:pt>
                <c:pt idx="9">
                  <c:v>1.3181914893617019</c:v>
                </c:pt>
                <c:pt idx="10">
                  <c:v>7.0376595744680888</c:v>
                </c:pt>
                <c:pt idx="11">
                  <c:v>4.1140121580547122</c:v>
                </c:pt>
                <c:pt idx="12">
                  <c:v>3.8844984802431613E-2</c:v>
                </c:pt>
                <c:pt idx="13">
                  <c:v>1.6413373860182372E-3</c:v>
                </c:pt>
                <c:pt idx="14">
                  <c:v>0.22914893617021273</c:v>
                </c:pt>
              </c:numCache>
            </c:numRef>
          </c:val>
          <c:extLst>
            <c:ext xmlns:c16="http://schemas.microsoft.com/office/drawing/2014/chart" uri="{C3380CC4-5D6E-409C-BE32-E72D297353CC}">
              <c16:uniqueId val="{00000000-A674-438D-98A1-3F4AA982D43D}"/>
            </c:ext>
          </c:extLst>
        </c:ser>
        <c:dLbls>
          <c:showLegendKey val="0"/>
          <c:showVal val="0"/>
          <c:showCatName val="0"/>
          <c:showSerName val="0"/>
          <c:showPercent val="0"/>
          <c:showBubbleSize val="0"/>
          <c:showLeaderLines val="1"/>
        </c:dLbls>
        <c:firstSliceAng val="0"/>
      </c:pieChart>
      <c:spPr>
        <a:ln>
          <a:noFill/>
        </a:ln>
      </c:spPr>
    </c:plotArea>
    <c:plotVisOnly val="1"/>
    <c:dispBlanksAs val="gap"/>
    <c:showDLblsOverMax val="0"/>
  </c:chart>
  <c:spPr>
    <a:noFill/>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ctr" rtl="0">
              <a:defRPr lang="en-US" sz="1100" b="1" i="0" u="none" strike="noStrike" kern="1200" baseline="0">
                <a:solidFill>
                  <a:schemeClr val="tx1"/>
                </a:solidFill>
                <a:latin typeface="+mn-lt"/>
                <a:ea typeface="+mn-ea"/>
                <a:cs typeface="+mn-cs"/>
              </a:defRPr>
            </a:pPr>
            <a:r>
              <a:rPr lang="en-US" sz="1100" b="1" i="0" u="none" strike="noStrike" kern="1200" baseline="0" dirty="0">
                <a:solidFill>
                  <a:schemeClr val="tx1"/>
                </a:solidFill>
                <a:latin typeface="+mn-lt"/>
                <a:ea typeface="+mn-ea"/>
                <a:cs typeface="+mn-cs"/>
              </a:rPr>
              <a:t>Age80+_PieChart</a:t>
            </a:r>
          </a:p>
        </c:rich>
      </c:tx>
      <c:overlay val="0"/>
    </c:title>
    <c:autoTitleDeleted val="0"/>
    <c:plotArea>
      <c:layout/>
      <c:pieChart>
        <c:varyColors val="1"/>
        <c:ser>
          <c:idx val="0"/>
          <c:order val="0"/>
          <c:dLbls>
            <c:dLbl>
              <c:idx val="5"/>
              <c:layout>
                <c:manualLayout>
                  <c:x val="0.30341371391076116"/>
                  <c:y val="3.2907225702591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0-655E-41E4-AED1-C6F687239037}"/>
                </c:ext>
              </c:extLst>
            </c:dLbl>
            <c:dLbl>
              <c:idx val="14"/>
              <c:layout>
                <c:manualLayout>
                  <c:x val="0.40370673392388451"/>
                  <c:y val="-9.669155845909781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55E-41E4-AED1-C6F687239037}"/>
                </c:ext>
              </c:extLst>
            </c:dLbl>
            <c:spPr>
              <a:noFill/>
              <a:ln>
                <a:noFill/>
              </a:ln>
              <a:effectLst/>
            </c:spPr>
            <c:txPr>
              <a:bodyPr/>
              <a:lstStyle/>
              <a:p>
                <a:pPr algn="ctr">
                  <a:defRPr lang="en-US" sz="9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a:solidFill>
                    <a:schemeClr val="tx1"/>
                  </a:solidFill>
                </a:ln>
              </c:spPr>
            </c:leaderLines>
            <c:extLst>
              <c:ext xmlns:c15="http://schemas.microsoft.com/office/drawing/2012/chart" uri="{CE6537A1-D6FC-4f65-9D91-7224C49458BB}"/>
            </c:extLst>
          </c:dLbls>
          <c:cat>
            <c:strRef>
              <c:f>'Age80+_PieChart'!$K$366:$Y$366</c:f>
              <c:strCache>
                <c:ptCount val="15"/>
                <c:pt idx="0">
                  <c:v>WeeklyHoursWorked</c:v>
                </c:pt>
                <c:pt idx="1">
                  <c:v>Sleeping</c:v>
                </c:pt>
                <c:pt idx="2">
                  <c:v>Grooming</c:v>
                </c:pt>
                <c:pt idx="3">
                  <c:v>Housework</c:v>
                </c:pt>
                <c:pt idx="4">
                  <c:v>Food&amp;DrinkPrep</c:v>
                </c:pt>
                <c:pt idx="5">
                  <c:v>CaringforChildren</c:v>
                </c:pt>
                <c:pt idx="6">
                  <c:v>PlayingwithChildren</c:v>
                </c:pt>
                <c:pt idx="7">
                  <c:v>JobSearching</c:v>
                </c:pt>
                <c:pt idx="8">
                  <c:v>Shopping</c:v>
                </c:pt>
                <c:pt idx="9">
                  <c:v>EatingandDrinking</c:v>
                </c:pt>
                <c:pt idx="10">
                  <c:v>Socializing&amp;Relaxing</c:v>
                </c:pt>
                <c:pt idx="11">
                  <c:v>Television</c:v>
                </c:pt>
                <c:pt idx="12">
                  <c:v>Golfing</c:v>
                </c:pt>
                <c:pt idx="13">
                  <c:v>Running</c:v>
                </c:pt>
                <c:pt idx="14">
                  <c:v>Volunteering</c:v>
                </c:pt>
              </c:strCache>
            </c:strRef>
          </c:cat>
          <c:val>
            <c:numRef>
              <c:f>'Age80+_PieChart'!$K$367:$Y$367</c:f>
              <c:numCache>
                <c:formatCode>General</c:formatCode>
                <c:ptCount val="15"/>
                <c:pt idx="0">
                  <c:v>0.87016574585635365</c:v>
                </c:pt>
                <c:pt idx="1">
                  <c:v>9.0579558011049723</c:v>
                </c:pt>
                <c:pt idx="2">
                  <c:v>0.71074585635359122</c:v>
                </c:pt>
                <c:pt idx="3">
                  <c:v>0.81698895027624341</c:v>
                </c:pt>
                <c:pt idx="4">
                  <c:v>0.67734806629834288</c:v>
                </c:pt>
                <c:pt idx="5">
                  <c:v>8.4254143646408843E-3</c:v>
                </c:pt>
                <c:pt idx="6">
                  <c:v>0</c:v>
                </c:pt>
                <c:pt idx="7">
                  <c:v>0</c:v>
                </c:pt>
                <c:pt idx="8">
                  <c:v>0.24886740331491711</c:v>
                </c:pt>
                <c:pt idx="9">
                  <c:v>1.4259392265193371</c:v>
                </c:pt>
                <c:pt idx="10">
                  <c:v>7.4892541436464102</c:v>
                </c:pt>
                <c:pt idx="11">
                  <c:v>4.1388121546961329</c:v>
                </c:pt>
                <c:pt idx="12">
                  <c:v>1.4502762430939226E-2</c:v>
                </c:pt>
                <c:pt idx="13">
                  <c:v>0</c:v>
                </c:pt>
                <c:pt idx="14">
                  <c:v>0.14538674033149174</c:v>
                </c:pt>
              </c:numCache>
            </c:numRef>
          </c:val>
          <c:extLst>
            <c:ext xmlns:c16="http://schemas.microsoft.com/office/drawing/2014/chart" uri="{C3380CC4-5D6E-409C-BE32-E72D297353CC}">
              <c16:uniqueId val="{00000002-655E-41E4-AED1-C6F687239037}"/>
            </c:ext>
          </c:extLst>
        </c:ser>
        <c:dLbls>
          <c:showLegendKey val="0"/>
          <c:showVal val="0"/>
          <c:showCatName val="0"/>
          <c:showSerName val="0"/>
          <c:showPercent val="0"/>
          <c:showBubbleSize val="0"/>
          <c:showLeaderLines val="1"/>
        </c:dLbls>
        <c:firstSliceAng val="0"/>
      </c:pieChart>
    </c:plotArea>
    <c:plotVisOnly val="1"/>
    <c:dispBlanksAs val="gap"/>
    <c:showDLblsOverMax val="0"/>
  </c:chart>
  <c:spPr>
    <a:noFill/>
    <a:ln>
      <a:noFill/>
    </a:ln>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838536038913916E-2"/>
          <c:y val="7.0382728798244476E-2"/>
          <c:w val="0.821792188684348"/>
          <c:h val="0.57005808700141991"/>
        </c:manualLayout>
      </c:layout>
      <c:pieChart>
        <c:varyColors val="1"/>
        <c:ser>
          <c:idx val="0"/>
          <c:order val="0"/>
          <c:dLbls>
            <c:spPr>
              <a:noFill/>
              <a:ln>
                <a:noFill/>
              </a:ln>
              <a:effectLst/>
            </c:spPr>
            <c:txPr>
              <a:bodyPr/>
              <a:lstStyle/>
              <a:p>
                <a:pPr>
                  <a:defRPr sz="1050" baseline="0">
                    <a:solidFill>
                      <a:schemeClr val="tx1"/>
                    </a:solidFill>
                  </a:defRPr>
                </a:pPr>
                <a:endParaRPr lang="en-US"/>
              </a:p>
            </c:txPr>
            <c:showLegendKey val="0"/>
            <c:showVal val="0"/>
            <c:showCatName val="0"/>
            <c:showSerName val="0"/>
            <c:showPercent val="1"/>
            <c:showBubbleSize val="0"/>
            <c:showLeaderLines val="1"/>
            <c:leaderLines>
              <c:spPr>
                <a:ln>
                  <a:solidFill>
                    <a:schemeClr val="tx1"/>
                  </a:solidFill>
                </a:ln>
              </c:spPr>
            </c:leaderLines>
            <c:extLst>
              <c:ext xmlns:c15="http://schemas.microsoft.com/office/drawing/2012/chart" uri="{CE6537A1-D6FC-4f65-9D91-7224C49458BB}"/>
            </c:extLst>
          </c:dLbls>
          <c:cat>
            <c:strRef>
              <c:f>Employed_PieChart!$K$4948:$Y$4948</c:f>
              <c:strCache>
                <c:ptCount val="15"/>
                <c:pt idx="0">
                  <c:v>WeeklyHoursWorked</c:v>
                </c:pt>
                <c:pt idx="1">
                  <c:v>Sleeping</c:v>
                </c:pt>
                <c:pt idx="2">
                  <c:v>Grooming</c:v>
                </c:pt>
                <c:pt idx="3">
                  <c:v>Housework</c:v>
                </c:pt>
                <c:pt idx="4">
                  <c:v>Food&amp;DrinkPrep</c:v>
                </c:pt>
                <c:pt idx="5">
                  <c:v>CaringforChildren</c:v>
                </c:pt>
                <c:pt idx="6">
                  <c:v>PlayingwithChildren</c:v>
                </c:pt>
                <c:pt idx="7">
                  <c:v>JobSearching</c:v>
                </c:pt>
                <c:pt idx="8">
                  <c:v>Shopping</c:v>
                </c:pt>
                <c:pt idx="9">
                  <c:v>EatingandDrinking</c:v>
                </c:pt>
                <c:pt idx="10">
                  <c:v>Socializing&amp;Relaxing</c:v>
                </c:pt>
                <c:pt idx="11">
                  <c:v>Television</c:v>
                </c:pt>
                <c:pt idx="12">
                  <c:v>Golfing</c:v>
                </c:pt>
                <c:pt idx="13">
                  <c:v>Running</c:v>
                </c:pt>
                <c:pt idx="14">
                  <c:v>Volunteering</c:v>
                </c:pt>
              </c:strCache>
            </c:strRef>
          </c:cat>
          <c:val>
            <c:numRef>
              <c:f>Employed_PieChart!$K$4949:$Y$4949</c:f>
              <c:numCache>
                <c:formatCode>General</c:formatCode>
                <c:ptCount val="15"/>
                <c:pt idx="0">
                  <c:v>37.635039449726889</c:v>
                </c:pt>
                <c:pt idx="1">
                  <c:v>8.5839146267448907</c:v>
                </c:pt>
                <c:pt idx="2">
                  <c:v>0.69667610762694643</c:v>
                </c:pt>
                <c:pt idx="3">
                  <c:v>0.58995953874165463</c:v>
                </c:pt>
                <c:pt idx="4">
                  <c:v>0.46419987861622397</c:v>
                </c:pt>
                <c:pt idx="5">
                  <c:v>0.50129476026704367</c:v>
                </c:pt>
                <c:pt idx="6">
                  <c:v>0.16113291523366383</c:v>
                </c:pt>
                <c:pt idx="7">
                  <c:v>7.2648189358689051E-3</c:v>
                </c:pt>
                <c:pt idx="8">
                  <c:v>0.38631195630184001</c:v>
                </c:pt>
                <c:pt idx="9">
                  <c:v>1.1449302043293523</c:v>
                </c:pt>
                <c:pt idx="10">
                  <c:v>4.0051163261177392</c:v>
                </c:pt>
                <c:pt idx="11">
                  <c:v>2.2880376289702578</c:v>
                </c:pt>
                <c:pt idx="12">
                  <c:v>2.6218895407647175E-2</c:v>
                </c:pt>
                <c:pt idx="13">
                  <c:v>1.6313979364758247E-2</c:v>
                </c:pt>
                <c:pt idx="14">
                  <c:v>0.14502528828646563</c:v>
                </c:pt>
              </c:numCache>
            </c:numRef>
          </c:val>
          <c:extLst>
            <c:ext xmlns:c16="http://schemas.microsoft.com/office/drawing/2014/chart" uri="{C3380CC4-5D6E-409C-BE32-E72D297353CC}">
              <c16:uniqueId val="{00000000-8D67-45EF-BBE6-D5C8FC031263}"/>
            </c:ext>
          </c:extLst>
        </c:ser>
        <c:dLbls>
          <c:showLegendKey val="0"/>
          <c:showVal val="0"/>
          <c:showCatName val="0"/>
          <c:showSerName val="0"/>
          <c:showPercent val="0"/>
          <c:showBubbleSize val="0"/>
          <c:showLeaderLines val="1"/>
        </c:dLbls>
        <c:firstSliceAng val="0"/>
      </c:pieChart>
    </c:plotArea>
    <c:legend>
      <c:legendPos val="b"/>
      <c:layout>
        <c:manualLayout>
          <c:xMode val="edge"/>
          <c:yMode val="edge"/>
          <c:x val="0"/>
          <c:y val="0.77140721139365775"/>
          <c:w val="1"/>
          <c:h val="0.21219934598339141"/>
        </c:manualLayout>
      </c:layout>
      <c:overlay val="0"/>
      <c:txPr>
        <a:bodyPr/>
        <a:lstStyle/>
        <a:p>
          <a:pPr>
            <a:defRPr sz="800">
              <a:solidFill>
                <a:schemeClr val="tx1"/>
              </a:solidFill>
            </a:defRPr>
          </a:pPr>
          <a:endParaRPr lang="en-US"/>
        </a:p>
      </c:txPr>
    </c:legend>
    <c:plotVisOnly val="1"/>
    <c:dispBlanksAs val="gap"/>
    <c:showDLblsOverMax val="0"/>
  </c:chart>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D3638-B515-477E-B185-BEC308B38B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752AF49-9BCF-4FD1-AC33-7E8E960CE4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DDEE223-8F6B-41FE-9824-A4BFEDC76D2C}"/>
              </a:ext>
            </a:extLst>
          </p:cNvPr>
          <p:cNvSpPr>
            <a:spLocks noGrp="1"/>
          </p:cNvSpPr>
          <p:nvPr>
            <p:ph type="dt" sz="half" idx="10"/>
          </p:nvPr>
        </p:nvSpPr>
        <p:spPr/>
        <p:txBody>
          <a:bodyPr/>
          <a:lstStyle/>
          <a:p>
            <a:fld id="{2DDD74DD-725F-4601-B5F0-D6AE78BE34AE}" type="datetimeFigureOut">
              <a:rPr lang="en-GB" smtClean="0"/>
              <a:t>20/03/2018</a:t>
            </a:fld>
            <a:endParaRPr lang="en-GB"/>
          </a:p>
        </p:txBody>
      </p:sp>
      <p:sp>
        <p:nvSpPr>
          <p:cNvPr id="5" name="Footer Placeholder 4">
            <a:extLst>
              <a:ext uri="{FF2B5EF4-FFF2-40B4-BE49-F238E27FC236}">
                <a16:creationId xmlns:a16="http://schemas.microsoft.com/office/drawing/2014/main" id="{2DFBEBCD-31ED-42B0-9F94-7F8D6019BA0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7D49F8-5E18-47E4-A6C8-215E676809C4}"/>
              </a:ext>
            </a:extLst>
          </p:cNvPr>
          <p:cNvSpPr>
            <a:spLocks noGrp="1"/>
          </p:cNvSpPr>
          <p:nvPr>
            <p:ph type="sldNum" sz="quarter" idx="12"/>
          </p:nvPr>
        </p:nvSpPr>
        <p:spPr/>
        <p:txBody>
          <a:bodyPr/>
          <a:lstStyle/>
          <a:p>
            <a:fld id="{A338D294-4BC1-48F7-8A57-CF3A88E1AB11}" type="slidenum">
              <a:rPr lang="en-GB" smtClean="0"/>
              <a:t>‹#›</a:t>
            </a:fld>
            <a:endParaRPr lang="en-GB"/>
          </a:p>
        </p:txBody>
      </p:sp>
    </p:spTree>
    <p:extLst>
      <p:ext uri="{BB962C8B-B14F-4D97-AF65-F5344CB8AC3E}">
        <p14:creationId xmlns:p14="http://schemas.microsoft.com/office/powerpoint/2010/main" val="3581732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81B89-FD64-4E84-91D1-20221D8D152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67D00B2-0E16-4EC3-83BE-081B4B01F59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DB022FF-9B5A-43A2-BCC0-EE73BDEA016A}"/>
              </a:ext>
            </a:extLst>
          </p:cNvPr>
          <p:cNvSpPr>
            <a:spLocks noGrp="1"/>
          </p:cNvSpPr>
          <p:nvPr>
            <p:ph type="dt" sz="half" idx="10"/>
          </p:nvPr>
        </p:nvSpPr>
        <p:spPr/>
        <p:txBody>
          <a:bodyPr/>
          <a:lstStyle/>
          <a:p>
            <a:fld id="{2DDD74DD-725F-4601-B5F0-D6AE78BE34AE}" type="datetimeFigureOut">
              <a:rPr lang="en-GB" smtClean="0"/>
              <a:t>20/03/2018</a:t>
            </a:fld>
            <a:endParaRPr lang="en-GB"/>
          </a:p>
        </p:txBody>
      </p:sp>
      <p:sp>
        <p:nvSpPr>
          <p:cNvPr id="5" name="Footer Placeholder 4">
            <a:extLst>
              <a:ext uri="{FF2B5EF4-FFF2-40B4-BE49-F238E27FC236}">
                <a16:creationId xmlns:a16="http://schemas.microsoft.com/office/drawing/2014/main" id="{76764744-261B-4B83-90D6-B8781E80EC9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5303FC-EE76-43B4-AB38-A70BEC759528}"/>
              </a:ext>
            </a:extLst>
          </p:cNvPr>
          <p:cNvSpPr>
            <a:spLocks noGrp="1"/>
          </p:cNvSpPr>
          <p:nvPr>
            <p:ph type="sldNum" sz="quarter" idx="12"/>
          </p:nvPr>
        </p:nvSpPr>
        <p:spPr/>
        <p:txBody>
          <a:bodyPr/>
          <a:lstStyle/>
          <a:p>
            <a:fld id="{A338D294-4BC1-48F7-8A57-CF3A88E1AB11}" type="slidenum">
              <a:rPr lang="en-GB" smtClean="0"/>
              <a:t>‹#›</a:t>
            </a:fld>
            <a:endParaRPr lang="en-GB"/>
          </a:p>
        </p:txBody>
      </p:sp>
    </p:spTree>
    <p:extLst>
      <p:ext uri="{BB962C8B-B14F-4D97-AF65-F5344CB8AC3E}">
        <p14:creationId xmlns:p14="http://schemas.microsoft.com/office/powerpoint/2010/main" val="273089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7C2F5C-6D98-42C9-B6EA-04E32D0AAAD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38C5CD5-24D6-403D-9A2E-73B2FDAC032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545442-9178-45E7-AA49-F751FF0CEF72}"/>
              </a:ext>
            </a:extLst>
          </p:cNvPr>
          <p:cNvSpPr>
            <a:spLocks noGrp="1"/>
          </p:cNvSpPr>
          <p:nvPr>
            <p:ph type="dt" sz="half" idx="10"/>
          </p:nvPr>
        </p:nvSpPr>
        <p:spPr/>
        <p:txBody>
          <a:bodyPr/>
          <a:lstStyle/>
          <a:p>
            <a:fld id="{2DDD74DD-725F-4601-B5F0-D6AE78BE34AE}" type="datetimeFigureOut">
              <a:rPr lang="en-GB" smtClean="0"/>
              <a:t>20/03/2018</a:t>
            </a:fld>
            <a:endParaRPr lang="en-GB"/>
          </a:p>
        </p:txBody>
      </p:sp>
      <p:sp>
        <p:nvSpPr>
          <p:cNvPr id="5" name="Footer Placeholder 4">
            <a:extLst>
              <a:ext uri="{FF2B5EF4-FFF2-40B4-BE49-F238E27FC236}">
                <a16:creationId xmlns:a16="http://schemas.microsoft.com/office/drawing/2014/main" id="{BC5D7AE6-E946-4CBD-9F54-1549B117B8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A863DA-AFD3-4402-B005-969BF9126335}"/>
              </a:ext>
            </a:extLst>
          </p:cNvPr>
          <p:cNvSpPr>
            <a:spLocks noGrp="1"/>
          </p:cNvSpPr>
          <p:nvPr>
            <p:ph type="sldNum" sz="quarter" idx="12"/>
          </p:nvPr>
        </p:nvSpPr>
        <p:spPr/>
        <p:txBody>
          <a:bodyPr/>
          <a:lstStyle/>
          <a:p>
            <a:fld id="{A338D294-4BC1-48F7-8A57-CF3A88E1AB11}" type="slidenum">
              <a:rPr lang="en-GB" smtClean="0"/>
              <a:t>‹#›</a:t>
            </a:fld>
            <a:endParaRPr lang="en-GB"/>
          </a:p>
        </p:txBody>
      </p:sp>
    </p:spTree>
    <p:extLst>
      <p:ext uri="{BB962C8B-B14F-4D97-AF65-F5344CB8AC3E}">
        <p14:creationId xmlns:p14="http://schemas.microsoft.com/office/powerpoint/2010/main" val="3503795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5EED6-3829-473E-B4EA-61ADDA8B75A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57327ED-F2C2-4D49-BA4F-1028256BDCD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52F63B-0E7F-4DEE-9061-8A7BDE9149D1}"/>
              </a:ext>
            </a:extLst>
          </p:cNvPr>
          <p:cNvSpPr>
            <a:spLocks noGrp="1"/>
          </p:cNvSpPr>
          <p:nvPr>
            <p:ph type="dt" sz="half" idx="10"/>
          </p:nvPr>
        </p:nvSpPr>
        <p:spPr/>
        <p:txBody>
          <a:bodyPr/>
          <a:lstStyle/>
          <a:p>
            <a:fld id="{2DDD74DD-725F-4601-B5F0-D6AE78BE34AE}" type="datetimeFigureOut">
              <a:rPr lang="en-GB" smtClean="0"/>
              <a:t>20/03/2018</a:t>
            </a:fld>
            <a:endParaRPr lang="en-GB"/>
          </a:p>
        </p:txBody>
      </p:sp>
      <p:sp>
        <p:nvSpPr>
          <p:cNvPr id="5" name="Footer Placeholder 4">
            <a:extLst>
              <a:ext uri="{FF2B5EF4-FFF2-40B4-BE49-F238E27FC236}">
                <a16:creationId xmlns:a16="http://schemas.microsoft.com/office/drawing/2014/main" id="{D34ECEA3-61C2-42B5-BF44-3312F3A1BA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AD74A2E-D296-4CE7-B9FF-DD54383B8D0D}"/>
              </a:ext>
            </a:extLst>
          </p:cNvPr>
          <p:cNvSpPr>
            <a:spLocks noGrp="1"/>
          </p:cNvSpPr>
          <p:nvPr>
            <p:ph type="sldNum" sz="quarter" idx="12"/>
          </p:nvPr>
        </p:nvSpPr>
        <p:spPr/>
        <p:txBody>
          <a:bodyPr/>
          <a:lstStyle/>
          <a:p>
            <a:fld id="{A338D294-4BC1-48F7-8A57-CF3A88E1AB11}" type="slidenum">
              <a:rPr lang="en-GB" smtClean="0"/>
              <a:t>‹#›</a:t>
            </a:fld>
            <a:endParaRPr lang="en-GB"/>
          </a:p>
        </p:txBody>
      </p:sp>
    </p:spTree>
    <p:extLst>
      <p:ext uri="{BB962C8B-B14F-4D97-AF65-F5344CB8AC3E}">
        <p14:creationId xmlns:p14="http://schemas.microsoft.com/office/powerpoint/2010/main" val="1102522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424AF-7CFE-486C-980D-29D3A72564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78300BE-E700-4BCF-9389-BC78563671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92CF70E-1006-4230-B7DD-0313DD4B1059}"/>
              </a:ext>
            </a:extLst>
          </p:cNvPr>
          <p:cNvSpPr>
            <a:spLocks noGrp="1"/>
          </p:cNvSpPr>
          <p:nvPr>
            <p:ph type="dt" sz="half" idx="10"/>
          </p:nvPr>
        </p:nvSpPr>
        <p:spPr/>
        <p:txBody>
          <a:bodyPr/>
          <a:lstStyle/>
          <a:p>
            <a:fld id="{2DDD74DD-725F-4601-B5F0-D6AE78BE34AE}" type="datetimeFigureOut">
              <a:rPr lang="en-GB" smtClean="0"/>
              <a:t>20/03/2018</a:t>
            </a:fld>
            <a:endParaRPr lang="en-GB"/>
          </a:p>
        </p:txBody>
      </p:sp>
      <p:sp>
        <p:nvSpPr>
          <p:cNvPr id="5" name="Footer Placeholder 4">
            <a:extLst>
              <a:ext uri="{FF2B5EF4-FFF2-40B4-BE49-F238E27FC236}">
                <a16:creationId xmlns:a16="http://schemas.microsoft.com/office/drawing/2014/main" id="{F2C886BB-8FDD-4DBC-AEDD-2B006FF4768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07DA26-6F82-4207-A1FF-8493D3C50FB2}"/>
              </a:ext>
            </a:extLst>
          </p:cNvPr>
          <p:cNvSpPr>
            <a:spLocks noGrp="1"/>
          </p:cNvSpPr>
          <p:nvPr>
            <p:ph type="sldNum" sz="quarter" idx="12"/>
          </p:nvPr>
        </p:nvSpPr>
        <p:spPr/>
        <p:txBody>
          <a:bodyPr/>
          <a:lstStyle/>
          <a:p>
            <a:fld id="{A338D294-4BC1-48F7-8A57-CF3A88E1AB11}" type="slidenum">
              <a:rPr lang="en-GB" smtClean="0"/>
              <a:t>‹#›</a:t>
            </a:fld>
            <a:endParaRPr lang="en-GB"/>
          </a:p>
        </p:txBody>
      </p:sp>
    </p:spTree>
    <p:extLst>
      <p:ext uri="{BB962C8B-B14F-4D97-AF65-F5344CB8AC3E}">
        <p14:creationId xmlns:p14="http://schemas.microsoft.com/office/powerpoint/2010/main" val="2550682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815F3-565A-43F2-8422-41804C363A8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B43176-640C-48AB-84DF-ADD8D21E740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89F9601-6B4F-4180-A5F2-B5D1993281D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15FD2E3-BDD7-4E2D-ACE5-09A8E601AB1D}"/>
              </a:ext>
            </a:extLst>
          </p:cNvPr>
          <p:cNvSpPr>
            <a:spLocks noGrp="1"/>
          </p:cNvSpPr>
          <p:nvPr>
            <p:ph type="dt" sz="half" idx="10"/>
          </p:nvPr>
        </p:nvSpPr>
        <p:spPr/>
        <p:txBody>
          <a:bodyPr/>
          <a:lstStyle/>
          <a:p>
            <a:fld id="{2DDD74DD-725F-4601-B5F0-D6AE78BE34AE}" type="datetimeFigureOut">
              <a:rPr lang="en-GB" smtClean="0"/>
              <a:t>20/03/2018</a:t>
            </a:fld>
            <a:endParaRPr lang="en-GB"/>
          </a:p>
        </p:txBody>
      </p:sp>
      <p:sp>
        <p:nvSpPr>
          <p:cNvPr id="6" name="Footer Placeholder 5">
            <a:extLst>
              <a:ext uri="{FF2B5EF4-FFF2-40B4-BE49-F238E27FC236}">
                <a16:creationId xmlns:a16="http://schemas.microsoft.com/office/drawing/2014/main" id="{395F02D2-B4AB-4AC4-8580-2E67C367998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635358C-689A-47FE-A332-21D5B8298AF0}"/>
              </a:ext>
            </a:extLst>
          </p:cNvPr>
          <p:cNvSpPr>
            <a:spLocks noGrp="1"/>
          </p:cNvSpPr>
          <p:nvPr>
            <p:ph type="sldNum" sz="quarter" idx="12"/>
          </p:nvPr>
        </p:nvSpPr>
        <p:spPr/>
        <p:txBody>
          <a:bodyPr/>
          <a:lstStyle/>
          <a:p>
            <a:fld id="{A338D294-4BC1-48F7-8A57-CF3A88E1AB11}" type="slidenum">
              <a:rPr lang="en-GB" smtClean="0"/>
              <a:t>‹#›</a:t>
            </a:fld>
            <a:endParaRPr lang="en-GB"/>
          </a:p>
        </p:txBody>
      </p:sp>
    </p:spTree>
    <p:extLst>
      <p:ext uri="{BB962C8B-B14F-4D97-AF65-F5344CB8AC3E}">
        <p14:creationId xmlns:p14="http://schemas.microsoft.com/office/powerpoint/2010/main" val="2141941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0AFC-F99D-4618-A53E-CF9E9C06AF6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8CFB728-3CC6-43E8-9A1F-B4E3DCF490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B437D-2204-43FF-B727-050EC982418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3B798EB-3CA0-405C-90F8-950D7E6388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405705-1B3F-4B01-A91D-92ACB52AD05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DBDDFF1-14DC-43A2-857E-E49174C06BA5}"/>
              </a:ext>
            </a:extLst>
          </p:cNvPr>
          <p:cNvSpPr>
            <a:spLocks noGrp="1"/>
          </p:cNvSpPr>
          <p:nvPr>
            <p:ph type="dt" sz="half" idx="10"/>
          </p:nvPr>
        </p:nvSpPr>
        <p:spPr/>
        <p:txBody>
          <a:bodyPr/>
          <a:lstStyle/>
          <a:p>
            <a:fld id="{2DDD74DD-725F-4601-B5F0-D6AE78BE34AE}" type="datetimeFigureOut">
              <a:rPr lang="en-GB" smtClean="0"/>
              <a:t>20/03/2018</a:t>
            </a:fld>
            <a:endParaRPr lang="en-GB"/>
          </a:p>
        </p:txBody>
      </p:sp>
      <p:sp>
        <p:nvSpPr>
          <p:cNvPr id="8" name="Footer Placeholder 7">
            <a:extLst>
              <a:ext uri="{FF2B5EF4-FFF2-40B4-BE49-F238E27FC236}">
                <a16:creationId xmlns:a16="http://schemas.microsoft.com/office/drawing/2014/main" id="{0255EC90-CDC8-4944-B148-3091A568D56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8C06A92-BD8A-432E-8508-691DE0E9EA70}"/>
              </a:ext>
            </a:extLst>
          </p:cNvPr>
          <p:cNvSpPr>
            <a:spLocks noGrp="1"/>
          </p:cNvSpPr>
          <p:nvPr>
            <p:ph type="sldNum" sz="quarter" idx="12"/>
          </p:nvPr>
        </p:nvSpPr>
        <p:spPr/>
        <p:txBody>
          <a:bodyPr/>
          <a:lstStyle/>
          <a:p>
            <a:fld id="{A338D294-4BC1-48F7-8A57-CF3A88E1AB11}" type="slidenum">
              <a:rPr lang="en-GB" smtClean="0"/>
              <a:t>‹#›</a:t>
            </a:fld>
            <a:endParaRPr lang="en-GB"/>
          </a:p>
        </p:txBody>
      </p:sp>
    </p:spTree>
    <p:extLst>
      <p:ext uri="{BB962C8B-B14F-4D97-AF65-F5344CB8AC3E}">
        <p14:creationId xmlns:p14="http://schemas.microsoft.com/office/powerpoint/2010/main" val="430815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09FAB-6120-4EB6-9FD6-F0B04A26338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159AA0D-B059-448A-BCBA-91DF45F418B9}"/>
              </a:ext>
            </a:extLst>
          </p:cNvPr>
          <p:cNvSpPr>
            <a:spLocks noGrp="1"/>
          </p:cNvSpPr>
          <p:nvPr>
            <p:ph type="dt" sz="half" idx="10"/>
          </p:nvPr>
        </p:nvSpPr>
        <p:spPr/>
        <p:txBody>
          <a:bodyPr/>
          <a:lstStyle/>
          <a:p>
            <a:fld id="{2DDD74DD-725F-4601-B5F0-D6AE78BE34AE}" type="datetimeFigureOut">
              <a:rPr lang="en-GB" smtClean="0"/>
              <a:t>20/03/2018</a:t>
            </a:fld>
            <a:endParaRPr lang="en-GB"/>
          </a:p>
        </p:txBody>
      </p:sp>
      <p:sp>
        <p:nvSpPr>
          <p:cNvPr id="4" name="Footer Placeholder 3">
            <a:extLst>
              <a:ext uri="{FF2B5EF4-FFF2-40B4-BE49-F238E27FC236}">
                <a16:creationId xmlns:a16="http://schemas.microsoft.com/office/drawing/2014/main" id="{25E39F71-0510-4A6B-BC05-1CDE9F3C75F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97F05DC-4369-4016-B4FE-38BBC28CE4E5}"/>
              </a:ext>
            </a:extLst>
          </p:cNvPr>
          <p:cNvSpPr>
            <a:spLocks noGrp="1"/>
          </p:cNvSpPr>
          <p:nvPr>
            <p:ph type="sldNum" sz="quarter" idx="12"/>
          </p:nvPr>
        </p:nvSpPr>
        <p:spPr/>
        <p:txBody>
          <a:bodyPr/>
          <a:lstStyle/>
          <a:p>
            <a:fld id="{A338D294-4BC1-48F7-8A57-CF3A88E1AB11}" type="slidenum">
              <a:rPr lang="en-GB" smtClean="0"/>
              <a:t>‹#›</a:t>
            </a:fld>
            <a:endParaRPr lang="en-GB"/>
          </a:p>
        </p:txBody>
      </p:sp>
    </p:spTree>
    <p:extLst>
      <p:ext uri="{BB962C8B-B14F-4D97-AF65-F5344CB8AC3E}">
        <p14:creationId xmlns:p14="http://schemas.microsoft.com/office/powerpoint/2010/main" val="169926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A1C449-237E-4538-B953-98AA41C2024B}"/>
              </a:ext>
            </a:extLst>
          </p:cNvPr>
          <p:cNvSpPr>
            <a:spLocks noGrp="1"/>
          </p:cNvSpPr>
          <p:nvPr>
            <p:ph type="dt" sz="half" idx="10"/>
          </p:nvPr>
        </p:nvSpPr>
        <p:spPr/>
        <p:txBody>
          <a:bodyPr/>
          <a:lstStyle/>
          <a:p>
            <a:fld id="{2DDD74DD-725F-4601-B5F0-D6AE78BE34AE}" type="datetimeFigureOut">
              <a:rPr lang="en-GB" smtClean="0"/>
              <a:t>20/03/2018</a:t>
            </a:fld>
            <a:endParaRPr lang="en-GB"/>
          </a:p>
        </p:txBody>
      </p:sp>
      <p:sp>
        <p:nvSpPr>
          <p:cNvPr id="3" name="Footer Placeholder 2">
            <a:extLst>
              <a:ext uri="{FF2B5EF4-FFF2-40B4-BE49-F238E27FC236}">
                <a16:creationId xmlns:a16="http://schemas.microsoft.com/office/drawing/2014/main" id="{BAEFAC49-3DB6-437A-B8F5-772CECDD055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58EE2E5-387D-4089-B2D2-7B7080AE4AD5}"/>
              </a:ext>
            </a:extLst>
          </p:cNvPr>
          <p:cNvSpPr>
            <a:spLocks noGrp="1"/>
          </p:cNvSpPr>
          <p:nvPr>
            <p:ph type="sldNum" sz="quarter" idx="12"/>
          </p:nvPr>
        </p:nvSpPr>
        <p:spPr/>
        <p:txBody>
          <a:bodyPr/>
          <a:lstStyle/>
          <a:p>
            <a:fld id="{A338D294-4BC1-48F7-8A57-CF3A88E1AB11}" type="slidenum">
              <a:rPr lang="en-GB" smtClean="0"/>
              <a:t>‹#›</a:t>
            </a:fld>
            <a:endParaRPr lang="en-GB"/>
          </a:p>
        </p:txBody>
      </p:sp>
    </p:spTree>
    <p:extLst>
      <p:ext uri="{BB962C8B-B14F-4D97-AF65-F5344CB8AC3E}">
        <p14:creationId xmlns:p14="http://schemas.microsoft.com/office/powerpoint/2010/main" val="2982845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65C8-6430-43FF-964A-C0CCE8C1AA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227B400-C711-4E0A-BAAA-2EE9661CC6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7419838-1552-4553-98E7-576EC7767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8204AD7-5A47-4682-96B8-44370CC6685E}"/>
              </a:ext>
            </a:extLst>
          </p:cNvPr>
          <p:cNvSpPr>
            <a:spLocks noGrp="1"/>
          </p:cNvSpPr>
          <p:nvPr>
            <p:ph type="dt" sz="half" idx="10"/>
          </p:nvPr>
        </p:nvSpPr>
        <p:spPr/>
        <p:txBody>
          <a:bodyPr/>
          <a:lstStyle/>
          <a:p>
            <a:fld id="{2DDD74DD-725F-4601-B5F0-D6AE78BE34AE}" type="datetimeFigureOut">
              <a:rPr lang="en-GB" smtClean="0"/>
              <a:t>20/03/2018</a:t>
            </a:fld>
            <a:endParaRPr lang="en-GB"/>
          </a:p>
        </p:txBody>
      </p:sp>
      <p:sp>
        <p:nvSpPr>
          <p:cNvPr id="6" name="Footer Placeholder 5">
            <a:extLst>
              <a:ext uri="{FF2B5EF4-FFF2-40B4-BE49-F238E27FC236}">
                <a16:creationId xmlns:a16="http://schemas.microsoft.com/office/drawing/2014/main" id="{9681AC84-E716-4776-B39F-42926A36352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EDC3FC3-5B5E-4F6D-B3E8-79D25B478B5C}"/>
              </a:ext>
            </a:extLst>
          </p:cNvPr>
          <p:cNvSpPr>
            <a:spLocks noGrp="1"/>
          </p:cNvSpPr>
          <p:nvPr>
            <p:ph type="sldNum" sz="quarter" idx="12"/>
          </p:nvPr>
        </p:nvSpPr>
        <p:spPr/>
        <p:txBody>
          <a:bodyPr/>
          <a:lstStyle/>
          <a:p>
            <a:fld id="{A338D294-4BC1-48F7-8A57-CF3A88E1AB11}" type="slidenum">
              <a:rPr lang="en-GB" smtClean="0"/>
              <a:t>‹#›</a:t>
            </a:fld>
            <a:endParaRPr lang="en-GB"/>
          </a:p>
        </p:txBody>
      </p:sp>
    </p:spTree>
    <p:extLst>
      <p:ext uri="{BB962C8B-B14F-4D97-AF65-F5344CB8AC3E}">
        <p14:creationId xmlns:p14="http://schemas.microsoft.com/office/powerpoint/2010/main" val="3100791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342DB-71CB-43BA-8A72-6292518ACB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94924A8-3890-46FC-AA35-CC16E580C9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168E135-0DB0-4E0F-BCFC-C128BA4D38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C780F0A-2E9F-443D-A6BC-072B7C18E579}"/>
              </a:ext>
            </a:extLst>
          </p:cNvPr>
          <p:cNvSpPr>
            <a:spLocks noGrp="1"/>
          </p:cNvSpPr>
          <p:nvPr>
            <p:ph type="dt" sz="half" idx="10"/>
          </p:nvPr>
        </p:nvSpPr>
        <p:spPr/>
        <p:txBody>
          <a:bodyPr/>
          <a:lstStyle/>
          <a:p>
            <a:fld id="{2DDD74DD-725F-4601-B5F0-D6AE78BE34AE}" type="datetimeFigureOut">
              <a:rPr lang="en-GB" smtClean="0"/>
              <a:t>20/03/2018</a:t>
            </a:fld>
            <a:endParaRPr lang="en-GB"/>
          </a:p>
        </p:txBody>
      </p:sp>
      <p:sp>
        <p:nvSpPr>
          <p:cNvPr id="6" name="Footer Placeholder 5">
            <a:extLst>
              <a:ext uri="{FF2B5EF4-FFF2-40B4-BE49-F238E27FC236}">
                <a16:creationId xmlns:a16="http://schemas.microsoft.com/office/drawing/2014/main" id="{D7F2F604-B3E9-4361-83C3-9F9AE290170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A472955-F627-4A86-82F2-2BD2593B88C3}"/>
              </a:ext>
            </a:extLst>
          </p:cNvPr>
          <p:cNvSpPr>
            <a:spLocks noGrp="1"/>
          </p:cNvSpPr>
          <p:nvPr>
            <p:ph type="sldNum" sz="quarter" idx="12"/>
          </p:nvPr>
        </p:nvSpPr>
        <p:spPr/>
        <p:txBody>
          <a:bodyPr/>
          <a:lstStyle/>
          <a:p>
            <a:fld id="{A338D294-4BC1-48F7-8A57-CF3A88E1AB11}" type="slidenum">
              <a:rPr lang="en-GB" smtClean="0"/>
              <a:t>‹#›</a:t>
            </a:fld>
            <a:endParaRPr lang="en-GB"/>
          </a:p>
        </p:txBody>
      </p:sp>
    </p:spTree>
    <p:extLst>
      <p:ext uri="{BB962C8B-B14F-4D97-AF65-F5344CB8AC3E}">
        <p14:creationId xmlns:p14="http://schemas.microsoft.com/office/powerpoint/2010/main" val="2679153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3FA571-3912-4714-AD98-9CD91C5F7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374362B-698F-4A7B-82AA-225C30EF44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C2A17F8-6C86-410F-B196-463E4812D0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DD74DD-725F-4601-B5F0-D6AE78BE34AE}" type="datetimeFigureOut">
              <a:rPr lang="en-GB" smtClean="0"/>
              <a:t>20/03/2018</a:t>
            </a:fld>
            <a:endParaRPr lang="en-GB"/>
          </a:p>
        </p:txBody>
      </p:sp>
      <p:sp>
        <p:nvSpPr>
          <p:cNvPr id="5" name="Footer Placeholder 4">
            <a:extLst>
              <a:ext uri="{FF2B5EF4-FFF2-40B4-BE49-F238E27FC236}">
                <a16:creationId xmlns:a16="http://schemas.microsoft.com/office/drawing/2014/main" id="{E07A2CA4-37AC-4C67-AF70-4C69E22B5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B991DE7-1A86-4BAA-B0B0-8F7E2700C4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38D294-4BC1-48F7-8A57-CF3A88E1AB11}" type="slidenum">
              <a:rPr lang="en-GB" smtClean="0"/>
              <a:t>‹#›</a:t>
            </a:fld>
            <a:endParaRPr lang="en-GB"/>
          </a:p>
        </p:txBody>
      </p:sp>
    </p:spTree>
    <p:extLst>
      <p:ext uri="{BB962C8B-B14F-4D97-AF65-F5344CB8AC3E}">
        <p14:creationId xmlns:p14="http://schemas.microsoft.com/office/powerpoint/2010/main" val="1232756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7.xml"/><Relationship Id="rId6" Type="http://schemas.openxmlformats.org/officeDocument/2006/relationships/chart" Target="../charts/chart5.xml"/><Relationship Id="rId5" Type="http://schemas.openxmlformats.org/officeDocument/2006/relationships/chart" Target="../charts/chart4.xml"/><Relationship Id="rId10" Type="http://schemas.openxmlformats.org/officeDocument/2006/relationships/image" Target="../media/image1.png"/><Relationship Id="rId4" Type="http://schemas.openxmlformats.org/officeDocument/2006/relationships/chart" Target="../charts/chart3.xml"/><Relationship Id="rId9" Type="http://schemas.openxmlformats.org/officeDocument/2006/relationships/chart" Target="../charts/chart8.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3.wmf"/><Relationship Id="rId4" Type="http://schemas.openxmlformats.org/officeDocument/2006/relationships/package" Target="../embeddings/Microsoft_Excel_Worksheet.xlsx"/></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 Id="rId4" Type="http://schemas.openxmlformats.org/officeDocument/2006/relationships/chart" Target="../charts/char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chart" Target="../charts/chart18.xml"/><Relationship Id="rId13" Type="http://schemas.openxmlformats.org/officeDocument/2006/relationships/image" Target="../media/image1.png"/><Relationship Id="rId3" Type="http://schemas.openxmlformats.org/officeDocument/2006/relationships/chart" Target="../charts/chart13.xml"/><Relationship Id="rId7" Type="http://schemas.openxmlformats.org/officeDocument/2006/relationships/chart" Target="../charts/chart17.xml"/><Relationship Id="rId12" Type="http://schemas.openxmlformats.org/officeDocument/2006/relationships/chart" Target="../charts/chart22.xml"/><Relationship Id="rId2" Type="http://schemas.openxmlformats.org/officeDocument/2006/relationships/chart" Target="../charts/chart12.xml"/><Relationship Id="rId1" Type="http://schemas.openxmlformats.org/officeDocument/2006/relationships/slideLayout" Target="../slideLayouts/slideLayout7.xml"/><Relationship Id="rId6" Type="http://schemas.openxmlformats.org/officeDocument/2006/relationships/chart" Target="../charts/chart16.xml"/><Relationship Id="rId11" Type="http://schemas.openxmlformats.org/officeDocument/2006/relationships/chart" Target="../charts/chart21.xml"/><Relationship Id="rId5" Type="http://schemas.openxmlformats.org/officeDocument/2006/relationships/chart" Target="../charts/chart15.xml"/><Relationship Id="rId10" Type="http://schemas.openxmlformats.org/officeDocument/2006/relationships/chart" Target="../charts/chart20.xml"/><Relationship Id="rId4" Type="http://schemas.openxmlformats.org/officeDocument/2006/relationships/chart" Target="../charts/chart14.xml"/><Relationship Id="rId9" Type="http://schemas.openxmlformats.org/officeDocument/2006/relationships/chart" Target="../charts/char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95119" y="1518873"/>
            <a:ext cx="9144000" cy="927019"/>
          </a:xfrm>
        </p:spPr>
        <p:txBody>
          <a:bodyPr>
            <a:noAutofit/>
          </a:bodyPr>
          <a:lstStyle/>
          <a:p>
            <a:pPr>
              <a:lnSpc>
                <a:spcPct val="150000"/>
              </a:lnSpc>
            </a:pPr>
            <a:r>
              <a:rPr lang="en-IN" sz="4400" dirty="0">
                <a:latin typeface="Chiller" panose="04020404031007020602" pitchFamily="82" charset="0"/>
              </a:rPr>
              <a:t>INTELLIGENCE ANALYTICS  CHALLENGE</a:t>
            </a:r>
            <a:r>
              <a:rPr lang="en-IN" sz="4400" dirty="0"/>
              <a:t> </a:t>
            </a:r>
          </a:p>
        </p:txBody>
      </p:sp>
      <p:sp>
        <p:nvSpPr>
          <p:cNvPr id="10" name="TextBox 9">
            <a:extLst>
              <a:ext uri="{FF2B5EF4-FFF2-40B4-BE49-F238E27FC236}">
                <a16:creationId xmlns:a16="http://schemas.microsoft.com/office/drawing/2014/main" id="{8C62A348-782E-42A5-B1F8-4C3DC37B8753}"/>
              </a:ext>
            </a:extLst>
          </p:cNvPr>
          <p:cNvSpPr txBox="1"/>
          <p:nvPr/>
        </p:nvSpPr>
        <p:spPr>
          <a:xfrm>
            <a:off x="5775187" y="5887626"/>
            <a:ext cx="1673856" cy="461665"/>
          </a:xfrm>
          <a:prstGeom prst="rect">
            <a:avLst/>
          </a:prstGeom>
          <a:noFill/>
        </p:spPr>
        <p:txBody>
          <a:bodyPr wrap="none" rtlCol="0">
            <a:spAutoFit/>
          </a:bodyPr>
          <a:lstStyle/>
          <a:p>
            <a:r>
              <a:rPr lang="en-GB" sz="2400" dirty="0">
                <a:latin typeface="Chiller" panose="04020404031007020602" pitchFamily="82" charset="0"/>
              </a:rPr>
              <a:t>POOJA ARORA</a:t>
            </a:r>
          </a:p>
        </p:txBody>
      </p:sp>
      <p:sp>
        <p:nvSpPr>
          <p:cNvPr id="6" name="Subtitle 4"/>
          <p:cNvSpPr txBox="1">
            <a:spLocks/>
          </p:cNvSpPr>
          <p:nvPr/>
        </p:nvSpPr>
        <p:spPr>
          <a:xfrm>
            <a:off x="1676399" y="2921214"/>
            <a:ext cx="9871436" cy="902846"/>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4700" dirty="0">
                <a:latin typeface="Chiller" panose="04020404031007020602" pitchFamily="82" charset="0"/>
              </a:rPr>
              <a:t>Team: </a:t>
            </a:r>
          </a:p>
          <a:p>
            <a:r>
              <a:rPr lang="en-IN" sz="4700" dirty="0">
                <a:latin typeface="Snap ITC" panose="04040A07060A02020202" pitchFamily="82" charset="0"/>
              </a:rPr>
              <a:t>PARANORMAL DISTRIBUTION </a:t>
            </a:r>
          </a:p>
          <a:p>
            <a:endParaRPr lang="en-IN" dirty="0"/>
          </a:p>
        </p:txBody>
      </p:sp>
      <p:sp>
        <p:nvSpPr>
          <p:cNvPr id="12" name="TextBox 11">
            <a:extLst>
              <a:ext uri="{FF2B5EF4-FFF2-40B4-BE49-F238E27FC236}">
                <a16:creationId xmlns:a16="http://schemas.microsoft.com/office/drawing/2014/main" id="{408F916D-495A-4E44-B4C3-5669562078AE}"/>
              </a:ext>
            </a:extLst>
          </p:cNvPr>
          <p:cNvSpPr txBox="1"/>
          <p:nvPr/>
        </p:nvSpPr>
        <p:spPr>
          <a:xfrm>
            <a:off x="5575614" y="5558203"/>
            <a:ext cx="2073003" cy="461665"/>
          </a:xfrm>
          <a:prstGeom prst="rect">
            <a:avLst/>
          </a:prstGeom>
          <a:noFill/>
        </p:spPr>
        <p:txBody>
          <a:bodyPr wrap="none" rtlCol="0">
            <a:spAutoFit/>
          </a:bodyPr>
          <a:lstStyle/>
          <a:p>
            <a:r>
              <a:rPr lang="en-GB" sz="2400" dirty="0">
                <a:latin typeface="Chiller" panose="04020404031007020602" pitchFamily="82" charset="0"/>
              </a:rPr>
              <a:t>DEEPANJIT KOHLI</a:t>
            </a:r>
          </a:p>
        </p:txBody>
      </p:sp>
      <p:sp>
        <p:nvSpPr>
          <p:cNvPr id="13" name="TextBox 12">
            <a:extLst>
              <a:ext uri="{FF2B5EF4-FFF2-40B4-BE49-F238E27FC236}">
                <a16:creationId xmlns:a16="http://schemas.microsoft.com/office/drawing/2014/main" id="{585D229E-F09F-4A80-8420-78B48169A26A}"/>
              </a:ext>
            </a:extLst>
          </p:cNvPr>
          <p:cNvSpPr txBox="1"/>
          <p:nvPr/>
        </p:nvSpPr>
        <p:spPr>
          <a:xfrm>
            <a:off x="5477250" y="4896475"/>
            <a:ext cx="2485396" cy="461665"/>
          </a:xfrm>
          <a:prstGeom prst="rect">
            <a:avLst/>
          </a:prstGeom>
          <a:noFill/>
        </p:spPr>
        <p:txBody>
          <a:bodyPr wrap="square" rtlCol="0">
            <a:spAutoFit/>
          </a:bodyPr>
          <a:lstStyle/>
          <a:p>
            <a:r>
              <a:rPr lang="en-GB" sz="2400" dirty="0">
                <a:latin typeface="Chiller" panose="04020404031007020602" pitchFamily="82" charset="0"/>
              </a:rPr>
              <a:t>ADITI MANDOWARA</a:t>
            </a:r>
          </a:p>
        </p:txBody>
      </p:sp>
      <p:sp>
        <p:nvSpPr>
          <p:cNvPr id="14" name="TextBox 13">
            <a:extLst>
              <a:ext uri="{FF2B5EF4-FFF2-40B4-BE49-F238E27FC236}">
                <a16:creationId xmlns:a16="http://schemas.microsoft.com/office/drawing/2014/main" id="{C9A72601-704D-4CCB-A568-FB639F8C3C9D}"/>
              </a:ext>
            </a:extLst>
          </p:cNvPr>
          <p:cNvSpPr txBox="1"/>
          <p:nvPr/>
        </p:nvSpPr>
        <p:spPr>
          <a:xfrm>
            <a:off x="5666986" y="5200731"/>
            <a:ext cx="1890261" cy="461665"/>
          </a:xfrm>
          <a:prstGeom prst="rect">
            <a:avLst/>
          </a:prstGeom>
          <a:noFill/>
        </p:spPr>
        <p:txBody>
          <a:bodyPr wrap="none" rtlCol="0">
            <a:spAutoFit/>
          </a:bodyPr>
          <a:lstStyle/>
          <a:p>
            <a:r>
              <a:rPr lang="en-GB" sz="2400" dirty="0">
                <a:latin typeface="Chiller" panose="04020404031007020602" pitchFamily="82" charset="0"/>
              </a:rPr>
              <a:t>ADITYA MURALI</a:t>
            </a:r>
          </a:p>
        </p:txBody>
      </p:sp>
      <p:sp>
        <p:nvSpPr>
          <p:cNvPr id="21" name="TextBox 20">
            <a:extLst>
              <a:ext uri="{FF2B5EF4-FFF2-40B4-BE49-F238E27FC236}">
                <a16:creationId xmlns:a16="http://schemas.microsoft.com/office/drawing/2014/main" id="{3684C5D5-865D-4892-B0CC-FEBBFF3CB0A7}"/>
              </a:ext>
            </a:extLst>
          </p:cNvPr>
          <p:cNvSpPr txBox="1"/>
          <p:nvPr/>
        </p:nvSpPr>
        <p:spPr>
          <a:xfrm>
            <a:off x="6086971" y="4334778"/>
            <a:ext cx="1050288" cy="461665"/>
          </a:xfrm>
          <a:prstGeom prst="rect">
            <a:avLst/>
          </a:prstGeom>
          <a:noFill/>
        </p:spPr>
        <p:txBody>
          <a:bodyPr wrap="none" rtlCol="0">
            <a:spAutoFit/>
          </a:bodyPr>
          <a:lstStyle/>
          <a:p>
            <a:pPr algn="ctr"/>
            <a:r>
              <a:rPr lang="en-GB" sz="2400" dirty="0">
                <a:latin typeface="Chiller" panose="04020404031007020602" pitchFamily="82" charset="0"/>
              </a:rPr>
              <a:t>Members:</a:t>
            </a:r>
          </a:p>
        </p:txBody>
      </p:sp>
    </p:spTree>
    <p:extLst>
      <p:ext uri="{BB962C8B-B14F-4D97-AF65-F5344CB8AC3E}">
        <p14:creationId xmlns:p14="http://schemas.microsoft.com/office/powerpoint/2010/main" val="1406690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24988"/>
          </a:xfrm>
        </p:spPr>
        <p:txBody>
          <a:bodyPr>
            <a:normAutofit fontScale="90000"/>
          </a:bodyPr>
          <a:lstStyle/>
          <a:p>
            <a:r>
              <a:rPr lang="en-IN" sz="2800" dirty="0"/>
              <a:t>Analysis of time spent on Baby Care</a:t>
            </a:r>
          </a:p>
        </p:txBody>
      </p:sp>
      <p:sp>
        <p:nvSpPr>
          <p:cNvPr id="3" name="Content Placeholder 2"/>
          <p:cNvSpPr>
            <a:spLocks noGrp="1"/>
          </p:cNvSpPr>
          <p:nvPr>
            <p:ph idx="1"/>
          </p:nvPr>
        </p:nvSpPr>
        <p:spPr>
          <a:xfrm>
            <a:off x="838200" y="932155"/>
            <a:ext cx="10515600" cy="5244808"/>
          </a:xfrm>
        </p:spPr>
        <p:txBody>
          <a:bodyPr>
            <a:normAutofit/>
          </a:bodyPr>
          <a:lstStyle/>
          <a:p>
            <a:r>
              <a:rPr lang="en-IN" sz="1800" dirty="0"/>
              <a:t>In our analysis to model the time spent on baby care with respect to other variables, we have considered a subset of the data where the ‘</a:t>
            </a:r>
            <a:r>
              <a:rPr lang="en-IN" sz="1800" b="1" dirty="0"/>
              <a:t>Number of Children is greater than 0</a:t>
            </a:r>
            <a:r>
              <a:rPr lang="en-IN" sz="1800" dirty="0"/>
              <a:t>’</a:t>
            </a:r>
          </a:p>
          <a:p>
            <a:r>
              <a:rPr lang="en-IN" sz="1800" dirty="0"/>
              <a:t>Also as the data range is very large, we performed winsorization to reduce the effects of extreme values and make the model more robust to outliers</a:t>
            </a:r>
          </a:p>
          <a:p>
            <a:endParaRPr lang="en-IN" sz="1800" dirty="0"/>
          </a:p>
          <a:p>
            <a:endParaRPr lang="en-IN" sz="1800" dirty="0"/>
          </a:p>
          <a:p>
            <a:endParaRPr lang="en-IN" sz="1800" dirty="0"/>
          </a:p>
          <a:p>
            <a:endParaRPr lang="en-IN" sz="1800" dirty="0"/>
          </a:p>
          <a:p>
            <a:endParaRPr lang="en-IN" sz="1800" dirty="0"/>
          </a:p>
          <a:p>
            <a:r>
              <a:rPr lang="en-IN" sz="1800" dirty="0"/>
              <a:t>From the above matrix, we can say that there is a negative correlation between weekly hours worked, weekly earnings and the time spent for baby care. </a:t>
            </a:r>
          </a:p>
          <a:p>
            <a:r>
              <a:rPr lang="en-IN" sz="1800" dirty="0"/>
              <a:t>This implies, as the number of weekly hours worked increases, the time spent with children reduces as the person spends more time at work. </a:t>
            </a:r>
          </a:p>
          <a:p>
            <a:r>
              <a:rPr lang="en-IN" sz="1800" dirty="0"/>
              <a:t>This observation is as expected, but the correlation value observed is very small because of the huge variability in the data</a:t>
            </a:r>
          </a:p>
        </p:txBody>
      </p:sp>
      <p:graphicFrame>
        <p:nvGraphicFramePr>
          <p:cNvPr id="5" name="Table 4"/>
          <p:cNvGraphicFramePr>
            <a:graphicFrameLocks noGrp="1"/>
          </p:cNvGraphicFramePr>
          <p:nvPr>
            <p:extLst>
              <p:ext uri="{D42A27DB-BD31-4B8C-83A1-F6EECF244321}">
                <p14:modId xmlns:p14="http://schemas.microsoft.com/office/powerpoint/2010/main" val="1239137580"/>
              </p:ext>
            </p:extLst>
          </p:nvPr>
        </p:nvGraphicFramePr>
        <p:xfrm>
          <a:off x="2342719" y="2516679"/>
          <a:ext cx="6357398" cy="1165779"/>
        </p:xfrm>
        <a:graphic>
          <a:graphicData uri="http://schemas.openxmlformats.org/drawingml/2006/table">
            <a:tbl>
              <a:tblPr firstRow="1" bandRow="1">
                <a:tableStyleId>{F5AB1C69-6EDB-4FF4-983F-18BD219EF322}</a:tableStyleId>
              </a:tblPr>
              <a:tblGrid>
                <a:gridCol w="3178699">
                  <a:extLst>
                    <a:ext uri="{9D8B030D-6E8A-4147-A177-3AD203B41FA5}">
                      <a16:colId xmlns:a16="http://schemas.microsoft.com/office/drawing/2014/main" val="20000"/>
                    </a:ext>
                  </a:extLst>
                </a:gridCol>
                <a:gridCol w="3178699">
                  <a:extLst>
                    <a:ext uri="{9D8B030D-6E8A-4147-A177-3AD203B41FA5}">
                      <a16:colId xmlns:a16="http://schemas.microsoft.com/office/drawing/2014/main" val="20001"/>
                    </a:ext>
                  </a:extLst>
                </a:gridCol>
              </a:tblGrid>
              <a:tr h="388593">
                <a:tc>
                  <a:txBody>
                    <a:bodyPr/>
                    <a:lstStyle/>
                    <a:p>
                      <a:pPr algn="ctr"/>
                      <a:r>
                        <a:rPr lang="en-IN" dirty="0"/>
                        <a:t>CORRELATION MATRIX</a:t>
                      </a:r>
                    </a:p>
                  </a:txBody>
                  <a:tcPr/>
                </a:tc>
                <a:tc>
                  <a:txBody>
                    <a:bodyPr/>
                    <a:lstStyle/>
                    <a:p>
                      <a:pPr algn="ctr"/>
                      <a:r>
                        <a:rPr lang="en-IN" b="0" dirty="0">
                          <a:solidFill>
                            <a:schemeClr val="tx1"/>
                          </a:solidFill>
                        </a:rPr>
                        <a:t>Caring</a:t>
                      </a:r>
                      <a:r>
                        <a:rPr lang="en-IN" b="0" baseline="0" dirty="0">
                          <a:solidFill>
                            <a:schemeClr val="tx1"/>
                          </a:solidFill>
                        </a:rPr>
                        <a:t> for Children</a:t>
                      </a:r>
                      <a:endParaRPr lang="en-IN" b="0" dirty="0">
                        <a:solidFill>
                          <a:schemeClr val="tx1"/>
                        </a:solidFill>
                      </a:endParaRPr>
                    </a:p>
                  </a:txBody>
                  <a:tcPr/>
                </a:tc>
                <a:extLst>
                  <a:ext uri="{0D108BD9-81ED-4DB2-BD59-A6C34878D82A}">
                    <a16:rowId xmlns:a16="http://schemas.microsoft.com/office/drawing/2014/main" val="10000"/>
                  </a:ext>
                </a:extLst>
              </a:tr>
              <a:tr h="388593">
                <a:tc>
                  <a:txBody>
                    <a:bodyPr/>
                    <a:lstStyle/>
                    <a:p>
                      <a:pPr algn="ctr"/>
                      <a:r>
                        <a:rPr lang="en-IN" dirty="0"/>
                        <a:t>Weekly hours worked</a:t>
                      </a:r>
                    </a:p>
                  </a:txBody>
                  <a:tcPr/>
                </a:tc>
                <a:tc>
                  <a:txBody>
                    <a:bodyPr/>
                    <a:lstStyle/>
                    <a:p>
                      <a:pPr algn="ctr"/>
                      <a:r>
                        <a:rPr lang="en-IN" dirty="0"/>
                        <a:t>-0.08</a:t>
                      </a:r>
                    </a:p>
                  </a:txBody>
                  <a:tcPr/>
                </a:tc>
                <a:extLst>
                  <a:ext uri="{0D108BD9-81ED-4DB2-BD59-A6C34878D82A}">
                    <a16:rowId xmlns:a16="http://schemas.microsoft.com/office/drawing/2014/main" val="10001"/>
                  </a:ext>
                </a:extLst>
              </a:tr>
              <a:tr h="388593">
                <a:tc>
                  <a:txBody>
                    <a:bodyPr/>
                    <a:lstStyle/>
                    <a:p>
                      <a:pPr algn="ctr"/>
                      <a:r>
                        <a:rPr lang="en-IN" dirty="0"/>
                        <a:t>Weekly Earnings </a:t>
                      </a:r>
                    </a:p>
                  </a:txBody>
                  <a:tcPr/>
                </a:tc>
                <a:tc>
                  <a:txBody>
                    <a:bodyPr/>
                    <a:lstStyle/>
                    <a:p>
                      <a:pPr algn="ctr"/>
                      <a:r>
                        <a:rPr lang="en-IN" dirty="0"/>
                        <a:t>-0.02</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587513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24988"/>
          </a:xfrm>
        </p:spPr>
        <p:txBody>
          <a:bodyPr>
            <a:normAutofit fontScale="90000"/>
          </a:bodyPr>
          <a:lstStyle/>
          <a:p>
            <a:r>
              <a:rPr lang="en-IN" sz="2800" dirty="0"/>
              <a:t>Analysis of time spent on Baby Care</a:t>
            </a:r>
          </a:p>
        </p:txBody>
      </p:sp>
      <p:sp>
        <p:nvSpPr>
          <p:cNvPr id="3" name="Content Placeholder 2"/>
          <p:cNvSpPr>
            <a:spLocks noGrp="1"/>
          </p:cNvSpPr>
          <p:nvPr>
            <p:ph idx="1"/>
          </p:nvPr>
        </p:nvSpPr>
        <p:spPr>
          <a:xfrm>
            <a:off x="838200" y="958788"/>
            <a:ext cx="10515600" cy="5244808"/>
          </a:xfrm>
        </p:spPr>
        <p:txBody>
          <a:bodyPr>
            <a:normAutofit/>
          </a:bodyPr>
          <a:lstStyle/>
          <a:p>
            <a:r>
              <a:rPr lang="en-IN" sz="1800" dirty="0"/>
              <a:t>Process of Winsorization </a:t>
            </a:r>
          </a:p>
          <a:p>
            <a:endParaRPr lang="en-IN" sz="1800" dirty="0"/>
          </a:p>
          <a:p>
            <a:endParaRPr lang="en-IN" sz="1800" dirty="0"/>
          </a:p>
          <a:p>
            <a:endParaRPr lang="en-IN" sz="1800" dirty="0"/>
          </a:p>
          <a:p>
            <a:endParaRPr lang="en-IN" sz="1800" dirty="0"/>
          </a:p>
          <a:p>
            <a:endParaRPr lang="en-IN" sz="1800" dirty="0"/>
          </a:p>
          <a:p>
            <a:endParaRPr lang="en-IN" sz="1800" dirty="0"/>
          </a:p>
          <a:p>
            <a:pPr marL="0" indent="0">
              <a:buNone/>
            </a:pPr>
            <a:endParaRPr lang="en-IN" sz="1800" dirty="0"/>
          </a:p>
          <a:p>
            <a:pPr marL="0" indent="0">
              <a:buNone/>
            </a:pPr>
            <a:endParaRPr lang="en-IN" sz="1800" dirty="0"/>
          </a:p>
          <a:p>
            <a:r>
              <a:rPr lang="en-IN" sz="1800" dirty="0"/>
              <a:t>We performed winsorization for the variables caring for children and weekly earnings as they had significant number of outliers in the data set</a:t>
            </a:r>
          </a:p>
          <a:p>
            <a:r>
              <a:rPr lang="en-IN" sz="1800" dirty="0"/>
              <a:t>Weekly hours worked had very few outliers, as seen above and hence the outlier were not transformed and were considered as it is</a:t>
            </a:r>
          </a:p>
          <a:p>
            <a:endParaRPr lang="en-IN" sz="1800" dirty="0"/>
          </a:p>
          <a:p>
            <a:endParaRPr lang="en-IN" sz="1800" dirty="0"/>
          </a:p>
        </p:txBody>
      </p:sp>
      <p:pic>
        <p:nvPicPr>
          <p:cNvPr id="4" name="Picture 3"/>
          <p:cNvPicPr>
            <a:picLocks noChangeAspect="1"/>
          </p:cNvPicPr>
          <p:nvPr/>
        </p:nvPicPr>
        <p:blipFill>
          <a:blip r:embed="rId2"/>
          <a:stretch>
            <a:fillRect/>
          </a:stretch>
        </p:blipFill>
        <p:spPr>
          <a:xfrm>
            <a:off x="358668" y="1321761"/>
            <a:ext cx="3616361" cy="3050954"/>
          </a:xfrm>
          <a:prstGeom prst="rect">
            <a:avLst/>
          </a:prstGeom>
        </p:spPr>
      </p:pic>
      <p:pic>
        <p:nvPicPr>
          <p:cNvPr id="6" name="Picture 5"/>
          <p:cNvPicPr>
            <a:picLocks noChangeAspect="1"/>
          </p:cNvPicPr>
          <p:nvPr/>
        </p:nvPicPr>
        <p:blipFill>
          <a:blip r:embed="rId3"/>
          <a:stretch>
            <a:fillRect/>
          </a:stretch>
        </p:blipFill>
        <p:spPr>
          <a:xfrm>
            <a:off x="4026719" y="1222565"/>
            <a:ext cx="3733940" cy="3150150"/>
          </a:xfrm>
          <a:prstGeom prst="rect">
            <a:avLst/>
          </a:prstGeom>
        </p:spPr>
      </p:pic>
      <p:pic>
        <p:nvPicPr>
          <p:cNvPr id="7" name="Picture 6"/>
          <p:cNvPicPr>
            <a:picLocks noChangeAspect="1"/>
          </p:cNvPicPr>
          <p:nvPr/>
        </p:nvPicPr>
        <p:blipFill>
          <a:blip r:embed="rId4"/>
          <a:stretch>
            <a:fillRect/>
          </a:stretch>
        </p:blipFill>
        <p:spPr>
          <a:xfrm>
            <a:off x="7760659" y="1222565"/>
            <a:ext cx="3733939" cy="3150150"/>
          </a:xfrm>
          <a:prstGeom prst="rect">
            <a:avLst/>
          </a:prstGeom>
        </p:spPr>
      </p:pic>
    </p:spTree>
    <p:extLst>
      <p:ext uri="{BB962C8B-B14F-4D97-AF65-F5344CB8AC3E}">
        <p14:creationId xmlns:p14="http://schemas.microsoft.com/office/powerpoint/2010/main" val="2403966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24988"/>
          </a:xfrm>
        </p:spPr>
        <p:txBody>
          <a:bodyPr>
            <a:normAutofit fontScale="90000"/>
          </a:bodyPr>
          <a:lstStyle/>
          <a:p>
            <a:r>
              <a:rPr lang="en-IN" sz="2800" dirty="0"/>
              <a:t>Analysis of time spent on Baby Care</a:t>
            </a:r>
          </a:p>
        </p:txBody>
      </p:sp>
      <p:sp>
        <p:nvSpPr>
          <p:cNvPr id="6" name="TextBox 5"/>
          <p:cNvSpPr txBox="1"/>
          <p:nvPr/>
        </p:nvSpPr>
        <p:spPr>
          <a:xfrm>
            <a:off x="6178858" y="1056443"/>
            <a:ext cx="5406501" cy="5478423"/>
          </a:xfrm>
          <a:prstGeom prst="rect">
            <a:avLst/>
          </a:prstGeom>
          <a:noFill/>
        </p:spPr>
        <p:txBody>
          <a:bodyPr wrap="square" rtlCol="0">
            <a:spAutoFit/>
          </a:bodyPr>
          <a:lstStyle/>
          <a:p>
            <a:pPr marL="285750" indent="-285750">
              <a:buFont typeface="Arial" panose="020B0604020202020204" pitchFamily="34" charset="0"/>
              <a:buChar char="•"/>
            </a:pPr>
            <a:r>
              <a:rPr lang="en-IN" dirty="0"/>
              <a:t>The regression model consists of following explanatory variables: </a:t>
            </a:r>
          </a:p>
          <a:p>
            <a:pPr marL="742950" lvl="1" indent="-285750">
              <a:buFont typeface="Arial" panose="020B0604020202020204" pitchFamily="34" charset="0"/>
              <a:buChar char="•"/>
            </a:pPr>
            <a:r>
              <a:rPr lang="en-IN" sz="1600" dirty="0"/>
              <a:t>Weekly Earnings </a:t>
            </a:r>
          </a:p>
          <a:p>
            <a:pPr marL="742950" lvl="1" indent="-285750">
              <a:buFont typeface="Arial" panose="020B0604020202020204" pitchFamily="34" charset="0"/>
              <a:buChar char="•"/>
            </a:pPr>
            <a:r>
              <a:rPr lang="en-IN" sz="1600" dirty="0"/>
              <a:t>Weekly hours worked </a:t>
            </a:r>
          </a:p>
          <a:p>
            <a:pPr marL="742950" lvl="1" indent="-285750">
              <a:buFont typeface="Arial" panose="020B0604020202020204" pitchFamily="34" charset="0"/>
              <a:buChar char="•"/>
            </a:pPr>
            <a:r>
              <a:rPr lang="en-IN" sz="1600" dirty="0"/>
              <a:t>Education level </a:t>
            </a:r>
          </a:p>
          <a:p>
            <a:pPr marL="742950" lvl="1" indent="-285750">
              <a:buFont typeface="Arial" panose="020B0604020202020204" pitchFamily="34" charset="0"/>
              <a:buChar char="•"/>
            </a:pPr>
            <a:r>
              <a:rPr lang="en-IN" sz="1600" dirty="0"/>
              <a:t>An interactive variable of Weekly earnings and weekly hours worked </a:t>
            </a:r>
          </a:p>
          <a:p>
            <a:pPr lvl="1"/>
            <a:endParaRPr lang="en-IN" sz="1600" dirty="0"/>
          </a:p>
          <a:p>
            <a:pPr marL="285750" indent="-285750">
              <a:buFont typeface="Arial" panose="020B0604020202020204" pitchFamily="34" charset="0"/>
              <a:buChar char="•"/>
            </a:pPr>
            <a:r>
              <a:rPr lang="en-IN" dirty="0"/>
              <a:t>Observations from the model:</a:t>
            </a:r>
          </a:p>
          <a:p>
            <a:pPr marL="742950" lvl="1" indent="-285750">
              <a:buFont typeface="Arial" panose="020B0604020202020204" pitchFamily="34" charset="0"/>
              <a:buChar char="•"/>
            </a:pPr>
            <a:r>
              <a:rPr lang="en-IN" sz="1600" dirty="0"/>
              <a:t>All the variables are highly significant at 95% confidence interval except the Education level of 9</a:t>
            </a:r>
            <a:r>
              <a:rPr lang="en-IN" sz="1600" baseline="30000" dirty="0"/>
              <a:t>th</a:t>
            </a:r>
            <a:r>
              <a:rPr lang="en-IN" sz="1600" dirty="0"/>
              <a:t> grade </a:t>
            </a:r>
          </a:p>
          <a:p>
            <a:pPr marL="742950" lvl="1" indent="-285750">
              <a:buFont typeface="Arial" panose="020B0604020202020204" pitchFamily="34" charset="0"/>
              <a:buChar char="•"/>
            </a:pPr>
            <a:r>
              <a:rPr lang="en-IN" sz="1600" dirty="0"/>
              <a:t>The explanatory variables explain the variation in the time spent on baby care by just 2.5%. </a:t>
            </a:r>
          </a:p>
          <a:p>
            <a:pPr marL="742950" lvl="1" indent="-285750">
              <a:buFont typeface="Arial" panose="020B0604020202020204" pitchFamily="34" charset="0"/>
              <a:buChar char="•"/>
            </a:pPr>
            <a:r>
              <a:rPr lang="en-IN" sz="1600" dirty="0"/>
              <a:t>This value being very small does not really signify any strong relation between caring for children and weekly hours worked, weekly earnings and </a:t>
            </a:r>
            <a:r>
              <a:rPr lang="en-IN" dirty="0"/>
              <a:t> education level </a:t>
            </a:r>
          </a:p>
          <a:p>
            <a:pPr marL="742950" lvl="1" indent="-285750">
              <a:buFont typeface="Arial" panose="020B0604020202020204" pitchFamily="34" charset="0"/>
              <a:buChar char="•"/>
            </a:pPr>
            <a:endParaRPr lang="en-IN" dirty="0"/>
          </a:p>
          <a:p>
            <a:pPr marL="285750" indent="-285750">
              <a:buFont typeface="Arial" panose="020B0604020202020204" pitchFamily="34" charset="0"/>
              <a:buChar char="•"/>
            </a:pPr>
            <a:endParaRPr lang="en-IN" sz="1600" dirty="0"/>
          </a:p>
          <a:p>
            <a:pPr marL="742950" lvl="1" indent="-285750">
              <a:buFont typeface="Arial" panose="020B0604020202020204" pitchFamily="34" charset="0"/>
              <a:buChar char="•"/>
            </a:pPr>
            <a:endParaRPr lang="en-IN" dirty="0"/>
          </a:p>
        </p:txBody>
      </p:sp>
      <p:pic>
        <p:nvPicPr>
          <p:cNvPr id="8" name="Picture 7"/>
          <p:cNvPicPr>
            <a:picLocks noChangeAspect="1"/>
          </p:cNvPicPr>
          <p:nvPr/>
        </p:nvPicPr>
        <p:blipFill>
          <a:blip r:embed="rId2"/>
          <a:stretch>
            <a:fillRect/>
          </a:stretch>
        </p:blipFill>
        <p:spPr>
          <a:xfrm>
            <a:off x="408373" y="901430"/>
            <a:ext cx="6036215" cy="5092472"/>
          </a:xfrm>
          <a:prstGeom prst="rect">
            <a:avLst/>
          </a:prstGeom>
        </p:spPr>
      </p:pic>
    </p:spTree>
    <p:extLst>
      <p:ext uri="{BB962C8B-B14F-4D97-AF65-F5344CB8AC3E}">
        <p14:creationId xmlns:p14="http://schemas.microsoft.com/office/powerpoint/2010/main" val="2755960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014BC5-EDD2-4B11-9497-49DF86266DA2}"/>
              </a:ext>
            </a:extLst>
          </p:cNvPr>
          <p:cNvSpPr/>
          <p:nvPr/>
        </p:nvSpPr>
        <p:spPr>
          <a:xfrm>
            <a:off x="320511" y="147378"/>
            <a:ext cx="11528981" cy="369332"/>
          </a:xfrm>
          <a:prstGeom prst="rect">
            <a:avLst/>
          </a:prstGeom>
        </p:spPr>
        <p:txBody>
          <a:bodyPr wrap="square">
            <a:spAutoFit/>
          </a:bodyPr>
          <a:lstStyle/>
          <a:p>
            <a:pPr algn="ctr"/>
            <a:r>
              <a:rPr lang="en-GB" dirty="0"/>
              <a:t>Q4: How does leisure time change based on income and is there a difference between generations leisure spending time?</a:t>
            </a:r>
          </a:p>
        </p:txBody>
      </p:sp>
      <p:sp>
        <p:nvSpPr>
          <p:cNvPr id="5" name="TextBox 4">
            <a:extLst>
              <a:ext uri="{FF2B5EF4-FFF2-40B4-BE49-F238E27FC236}">
                <a16:creationId xmlns:a16="http://schemas.microsoft.com/office/drawing/2014/main" id="{245FE76F-C433-48BB-953E-8DF42177E619}"/>
              </a:ext>
            </a:extLst>
          </p:cNvPr>
          <p:cNvSpPr txBox="1"/>
          <p:nvPr/>
        </p:nvSpPr>
        <p:spPr>
          <a:xfrm>
            <a:off x="368833" y="765835"/>
            <a:ext cx="11029744" cy="1384995"/>
          </a:xfrm>
          <a:prstGeom prst="rect">
            <a:avLst/>
          </a:prstGeom>
          <a:noFill/>
        </p:spPr>
        <p:txBody>
          <a:bodyPr wrap="square" rtlCol="0">
            <a:spAutoFit/>
          </a:bodyPr>
          <a:lstStyle/>
          <a:p>
            <a:r>
              <a:rPr lang="en-GB" sz="1400" dirty="0"/>
              <a:t>Assumptions:</a:t>
            </a:r>
          </a:p>
          <a:p>
            <a:endParaRPr lang="en-GB" sz="1400" dirty="0"/>
          </a:p>
          <a:p>
            <a:pPr marL="285750" indent="-285750" algn="just">
              <a:buFont typeface="Arial" panose="020B0604020202020204" pitchFamily="34" charset="0"/>
              <a:buChar char="•"/>
            </a:pPr>
            <a:r>
              <a:rPr lang="en-GB" sz="1400" dirty="0"/>
              <a:t>Leisure time is considered as the time spent on Shopping, Eating, Drinking, Socializing, Relaxing, Watching Television, Playing golf, Running and Volunteering.</a:t>
            </a:r>
          </a:p>
          <a:p>
            <a:pPr marL="285750" indent="-285750" algn="just">
              <a:buFont typeface="Arial" panose="020B0604020202020204" pitchFamily="34" charset="0"/>
              <a:buChar char="•"/>
            </a:pPr>
            <a:r>
              <a:rPr lang="en-GB" sz="1400" dirty="0"/>
              <a:t>Income as an attribute has a wide range that spreads from a minimum value of 0 to a maximum value of 2885. In order to simplify the problem we have binned income data based on their quantile values.  </a:t>
            </a:r>
          </a:p>
        </p:txBody>
      </p:sp>
      <p:pic>
        <p:nvPicPr>
          <p:cNvPr id="7" name="Picture 6">
            <a:extLst>
              <a:ext uri="{FF2B5EF4-FFF2-40B4-BE49-F238E27FC236}">
                <a16:creationId xmlns:a16="http://schemas.microsoft.com/office/drawing/2014/main" id="{3435A48B-0FAD-4A3B-938D-78581D05E3CF}"/>
              </a:ext>
            </a:extLst>
          </p:cNvPr>
          <p:cNvPicPr>
            <a:picLocks noChangeAspect="1"/>
          </p:cNvPicPr>
          <p:nvPr/>
        </p:nvPicPr>
        <p:blipFill>
          <a:blip r:embed="rId2"/>
          <a:stretch>
            <a:fillRect/>
          </a:stretch>
        </p:blipFill>
        <p:spPr>
          <a:xfrm>
            <a:off x="476647" y="2122956"/>
            <a:ext cx="4222021" cy="3042275"/>
          </a:xfrm>
          <a:prstGeom prst="rect">
            <a:avLst/>
          </a:prstGeom>
        </p:spPr>
      </p:pic>
      <p:pic>
        <p:nvPicPr>
          <p:cNvPr id="8" name="Picture 7">
            <a:extLst>
              <a:ext uri="{FF2B5EF4-FFF2-40B4-BE49-F238E27FC236}">
                <a16:creationId xmlns:a16="http://schemas.microsoft.com/office/drawing/2014/main" id="{553DD539-ACBA-45F9-9A37-6FDB184E2D95}"/>
              </a:ext>
            </a:extLst>
          </p:cNvPr>
          <p:cNvPicPr>
            <a:picLocks noChangeAspect="1"/>
          </p:cNvPicPr>
          <p:nvPr/>
        </p:nvPicPr>
        <p:blipFill>
          <a:blip r:embed="rId3"/>
          <a:stretch>
            <a:fillRect/>
          </a:stretch>
        </p:blipFill>
        <p:spPr>
          <a:xfrm>
            <a:off x="6777671" y="2122956"/>
            <a:ext cx="4044299" cy="2914214"/>
          </a:xfrm>
          <a:prstGeom prst="rect">
            <a:avLst/>
          </a:prstGeom>
        </p:spPr>
      </p:pic>
      <p:sp>
        <p:nvSpPr>
          <p:cNvPr id="9" name="Rectangle 8">
            <a:extLst>
              <a:ext uri="{FF2B5EF4-FFF2-40B4-BE49-F238E27FC236}">
                <a16:creationId xmlns:a16="http://schemas.microsoft.com/office/drawing/2014/main" id="{B82730FA-CB0F-46AB-A9B4-4FBF4EA1FB98}"/>
              </a:ext>
            </a:extLst>
          </p:cNvPr>
          <p:cNvSpPr/>
          <p:nvPr/>
        </p:nvSpPr>
        <p:spPr>
          <a:xfrm>
            <a:off x="476647" y="5289992"/>
            <a:ext cx="4006392" cy="523220"/>
          </a:xfrm>
          <a:prstGeom prst="rect">
            <a:avLst/>
          </a:prstGeom>
        </p:spPr>
        <p:txBody>
          <a:bodyPr wrap="square">
            <a:spAutoFit/>
          </a:bodyPr>
          <a:lstStyle/>
          <a:p>
            <a:pPr marL="285750" indent="-285750" algn="just">
              <a:buFont typeface="Arial" panose="020B0604020202020204" pitchFamily="34" charset="0"/>
              <a:buChar char="•"/>
            </a:pPr>
            <a:r>
              <a:rPr lang="en-GB" sz="1400" dirty="0"/>
              <a:t>As the income increases, the time spent by a person on leisure activities decreases.</a:t>
            </a:r>
          </a:p>
        </p:txBody>
      </p:sp>
      <p:sp>
        <p:nvSpPr>
          <p:cNvPr id="10" name="Rectangle 9">
            <a:extLst>
              <a:ext uri="{FF2B5EF4-FFF2-40B4-BE49-F238E27FC236}">
                <a16:creationId xmlns:a16="http://schemas.microsoft.com/office/drawing/2014/main" id="{A64E7227-E1C0-4DAD-89AD-B49A46C8335D}"/>
              </a:ext>
            </a:extLst>
          </p:cNvPr>
          <p:cNvSpPr/>
          <p:nvPr/>
        </p:nvSpPr>
        <p:spPr>
          <a:xfrm>
            <a:off x="6523348" y="5037170"/>
            <a:ext cx="4458879" cy="1815882"/>
          </a:xfrm>
          <a:prstGeom prst="rect">
            <a:avLst/>
          </a:prstGeom>
        </p:spPr>
        <p:txBody>
          <a:bodyPr wrap="square">
            <a:spAutoFit/>
          </a:bodyPr>
          <a:lstStyle/>
          <a:p>
            <a:pPr marL="285750" indent="-285750" algn="just">
              <a:buFont typeface="Arial" panose="020B0604020202020204" pitchFamily="34" charset="0"/>
              <a:buChar char="•"/>
            </a:pPr>
            <a:r>
              <a:rPr lang="en-GB" sz="1400" dirty="0"/>
              <a:t>Time spent on leisure activities is lowest for the age group 30-39. This age group represents the peak working age.</a:t>
            </a:r>
          </a:p>
          <a:p>
            <a:pPr marL="285750" indent="-285750" algn="just">
              <a:buFont typeface="Arial" panose="020B0604020202020204" pitchFamily="34" charset="0"/>
              <a:buChar char="•"/>
            </a:pPr>
            <a:r>
              <a:rPr lang="en-GB" sz="1400" dirty="0"/>
              <a:t>For all generations above the age of 40, the time spent on leisure activities increases with age. </a:t>
            </a:r>
          </a:p>
          <a:p>
            <a:pPr marL="285750" indent="-285750" algn="just">
              <a:buFont typeface="Arial" panose="020B0604020202020204" pitchFamily="34" charset="0"/>
              <a:buChar char="•"/>
            </a:pPr>
            <a:r>
              <a:rPr lang="en-GB" sz="1400" dirty="0"/>
              <a:t>Leisure time decreases as we go from the ages 0 through 30, indicating education and entry into the labour force.</a:t>
            </a:r>
          </a:p>
        </p:txBody>
      </p:sp>
    </p:spTree>
    <p:extLst>
      <p:ext uri="{BB962C8B-B14F-4D97-AF65-F5344CB8AC3E}">
        <p14:creationId xmlns:p14="http://schemas.microsoft.com/office/powerpoint/2010/main" val="486534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2AA1F4-542F-4260-9438-E062DB45DDBE}"/>
              </a:ext>
            </a:extLst>
          </p:cNvPr>
          <p:cNvSpPr/>
          <p:nvPr/>
        </p:nvSpPr>
        <p:spPr>
          <a:xfrm>
            <a:off x="320512" y="147378"/>
            <a:ext cx="11189616" cy="369332"/>
          </a:xfrm>
          <a:prstGeom prst="rect">
            <a:avLst/>
          </a:prstGeom>
        </p:spPr>
        <p:txBody>
          <a:bodyPr wrap="square">
            <a:spAutoFit/>
          </a:bodyPr>
          <a:lstStyle/>
          <a:p>
            <a:pPr algn="ctr"/>
            <a:r>
              <a:rPr lang="en-GB" dirty="0"/>
              <a:t>Q5: Is there any change in the pattern when the great recession happened? And if yes, then has that continued?</a:t>
            </a:r>
          </a:p>
        </p:txBody>
      </p:sp>
      <p:sp>
        <p:nvSpPr>
          <p:cNvPr id="7" name="TextBox 6">
            <a:extLst>
              <a:ext uri="{FF2B5EF4-FFF2-40B4-BE49-F238E27FC236}">
                <a16:creationId xmlns:a16="http://schemas.microsoft.com/office/drawing/2014/main" id="{CCB3952F-9F1A-42D0-9B8B-5B649CCC4EC2}"/>
              </a:ext>
            </a:extLst>
          </p:cNvPr>
          <p:cNvSpPr txBox="1"/>
          <p:nvPr/>
        </p:nvSpPr>
        <p:spPr>
          <a:xfrm>
            <a:off x="368833" y="516710"/>
            <a:ext cx="11029744" cy="738664"/>
          </a:xfrm>
          <a:prstGeom prst="rect">
            <a:avLst/>
          </a:prstGeom>
          <a:noFill/>
        </p:spPr>
        <p:txBody>
          <a:bodyPr wrap="square" rtlCol="0">
            <a:spAutoFit/>
          </a:bodyPr>
          <a:lstStyle/>
          <a:p>
            <a:r>
              <a:rPr lang="en-GB" sz="1400" dirty="0"/>
              <a:t>Assumptions:</a:t>
            </a:r>
          </a:p>
          <a:p>
            <a:endParaRPr lang="en-GB" sz="1400" dirty="0"/>
          </a:p>
          <a:p>
            <a:pPr marL="285750" indent="-285750" algn="just">
              <a:buFont typeface="Arial" panose="020B0604020202020204" pitchFamily="34" charset="0"/>
              <a:buChar char="•"/>
            </a:pPr>
            <a:r>
              <a:rPr lang="en-GB" sz="1400" dirty="0"/>
              <a:t>The impact of recession is considered over the years 2007-2009.</a:t>
            </a:r>
          </a:p>
        </p:txBody>
      </p:sp>
      <p:cxnSp>
        <p:nvCxnSpPr>
          <p:cNvPr id="9" name="Straight Connector 8">
            <a:extLst>
              <a:ext uri="{FF2B5EF4-FFF2-40B4-BE49-F238E27FC236}">
                <a16:creationId xmlns:a16="http://schemas.microsoft.com/office/drawing/2014/main" id="{58522229-E46E-419E-94C0-D594AD08708F}"/>
              </a:ext>
            </a:extLst>
          </p:cNvPr>
          <p:cNvCxnSpPr>
            <a:cxnSpLocks/>
          </p:cNvCxnSpPr>
          <p:nvPr/>
        </p:nvCxnSpPr>
        <p:spPr>
          <a:xfrm flipV="1">
            <a:off x="970961" y="5128180"/>
            <a:ext cx="386499"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91A3488-A9A6-42BB-A817-69B711A03F64}"/>
              </a:ext>
            </a:extLst>
          </p:cNvPr>
          <p:cNvSpPr txBox="1"/>
          <p:nvPr/>
        </p:nvSpPr>
        <p:spPr>
          <a:xfrm>
            <a:off x="1442300" y="4974291"/>
            <a:ext cx="3739550" cy="307777"/>
          </a:xfrm>
          <a:prstGeom prst="rect">
            <a:avLst/>
          </a:prstGeom>
          <a:noFill/>
        </p:spPr>
        <p:txBody>
          <a:bodyPr wrap="none" rtlCol="0">
            <a:spAutoFit/>
          </a:bodyPr>
          <a:lstStyle/>
          <a:p>
            <a:r>
              <a:rPr lang="en-GB" sz="1400" dirty="0"/>
              <a:t>Average variation across entire dataset timespan</a:t>
            </a:r>
          </a:p>
        </p:txBody>
      </p:sp>
      <p:cxnSp>
        <p:nvCxnSpPr>
          <p:cNvPr id="12" name="Straight Connector 11">
            <a:extLst>
              <a:ext uri="{FF2B5EF4-FFF2-40B4-BE49-F238E27FC236}">
                <a16:creationId xmlns:a16="http://schemas.microsoft.com/office/drawing/2014/main" id="{08B79746-9F08-43ED-8864-C239A29BD744}"/>
              </a:ext>
            </a:extLst>
          </p:cNvPr>
          <p:cNvCxnSpPr>
            <a:cxnSpLocks/>
          </p:cNvCxnSpPr>
          <p:nvPr/>
        </p:nvCxnSpPr>
        <p:spPr>
          <a:xfrm flipV="1">
            <a:off x="5827144" y="5128179"/>
            <a:ext cx="386499"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7D71115-995B-44E6-B99A-9B6DED7AA446}"/>
              </a:ext>
            </a:extLst>
          </p:cNvPr>
          <p:cNvSpPr txBox="1"/>
          <p:nvPr/>
        </p:nvSpPr>
        <p:spPr>
          <a:xfrm>
            <a:off x="6279822" y="4974290"/>
            <a:ext cx="3936334" cy="307777"/>
          </a:xfrm>
          <a:prstGeom prst="rect">
            <a:avLst/>
          </a:prstGeom>
          <a:noFill/>
        </p:spPr>
        <p:txBody>
          <a:bodyPr wrap="none" rtlCol="0">
            <a:spAutoFit/>
          </a:bodyPr>
          <a:lstStyle/>
          <a:p>
            <a:r>
              <a:rPr lang="en-GB" sz="1400" dirty="0"/>
              <a:t>Average variation across recession years 2007-2009</a:t>
            </a:r>
          </a:p>
        </p:txBody>
      </p:sp>
      <p:sp>
        <p:nvSpPr>
          <p:cNvPr id="14" name="Rectangle 13">
            <a:extLst>
              <a:ext uri="{FF2B5EF4-FFF2-40B4-BE49-F238E27FC236}">
                <a16:creationId xmlns:a16="http://schemas.microsoft.com/office/drawing/2014/main" id="{9F8ED2A2-79D1-4491-9668-8D738832B2C4}"/>
              </a:ext>
            </a:extLst>
          </p:cNvPr>
          <p:cNvSpPr/>
          <p:nvPr/>
        </p:nvSpPr>
        <p:spPr>
          <a:xfrm>
            <a:off x="382639" y="5538930"/>
            <a:ext cx="10646721" cy="523220"/>
          </a:xfrm>
          <a:prstGeom prst="rect">
            <a:avLst/>
          </a:prstGeom>
        </p:spPr>
        <p:txBody>
          <a:bodyPr wrap="square">
            <a:spAutoFit/>
          </a:bodyPr>
          <a:lstStyle/>
          <a:p>
            <a:pPr marL="285750" indent="-285750" algn="just">
              <a:buFont typeface="Arial" panose="020B0604020202020204" pitchFamily="34" charset="0"/>
              <a:buChar char="•"/>
            </a:pPr>
            <a:r>
              <a:rPr lang="en-GB" sz="1400" dirty="0"/>
              <a:t>It can be seen from the plots that there is no significant variation in the pattern during the recession years with respect to the average over the entire timespan from 2005 – 2012. </a:t>
            </a:r>
          </a:p>
        </p:txBody>
      </p:sp>
      <p:pic>
        <p:nvPicPr>
          <p:cNvPr id="2" name="Picture 1">
            <a:extLst>
              <a:ext uri="{FF2B5EF4-FFF2-40B4-BE49-F238E27FC236}">
                <a16:creationId xmlns:a16="http://schemas.microsoft.com/office/drawing/2014/main" id="{CD717A71-29DC-4DBD-9585-EACF309C41EB}"/>
              </a:ext>
            </a:extLst>
          </p:cNvPr>
          <p:cNvPicPr>
            <a:picLocks noChangeAspect="1"/>
          </p:cNvPicPr>
          <p:nvPr/>
        </p:nvPicPr>
        <p:blipFill>
          <a:blip r:embed="rId2"/>
          <a:stretch>
            <a:fillRect/>
          </a:stretch>
        </p:blipFill>
        <p:spPr>
          <a:xfrm>
            <a:off x="6179923" y="1624639"/>
            <a:ext cx="4136132" cy="2980386"/>
          </a:xfrm>
          <a:prstGeom prst="rect">
            <a:avLst/>
          </a:prstGeom>
        </p:spPr>
      </p:pic>
      <p:pic>
        <p:nvPicPr>
          <p:cNvPr id="3" name="Picture 2">
            <a:extLst>
              <a:ext uri="{FF2B5EF4-FFF2-40B4-BE49-F238E27FC236}">
                <a16:creationId xmlns:a16="http://schemas.microsoft.com/office/drawing/2014/main" id="{7A2135A6-9435-43B5-A10A-DC7550F1CE75}"/>
              </a:ext>
            </a:extLst>
          </p:cNvPr>
          <p:cNvPicPr>
            <a:picLocks noChangeAspect="1"/>
          </p:cNvPicPr>
          <p:nvPr/>
        </p:nvPicPr>
        <p:blipFill>
          <a:blip r:embed="rId3"/>
          <a:stretch>
            <a:fillRect/>
          </a:stretch>
        </p:blipFill>
        <p:spPr>
          <a:xfrm>
            <a:off x="1357460" y="1638071"/>
            <a:ext cx="4037564" cy="2909361"/>
          </a:xfrm>
          <a:prstGeom prst="rect">
            <a:avLst/>
          </a:prstGeom>
        </p:spPr>
      </p:pic>
    </p:spTree>
    <p:extLst>
      <p:ext uri="{BB962C8B-B14F-4D97-AF65-F5344CB8AC3E}">
        <p14:creationId xmlns:p14="http://schemas.microsoft.com/office/powerpoint/2010/main" val="3381027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2AA1F4-542F-4260-9438-E062DB45DDBE}"/>
              </a:ext>
            </a:extLst>
          </p:cNvPr>
          <p:cNvSpPr/>
          <p:nvPr/>
        </p:nvSpPr>
        <p:spPr>
          <a:xfrm>
            <a:off x="320512" y="147378"/>
            <a:ext cx="11189616" cy="369332"/>
          </a:xfrm>
          <a:prstGeom prst="rect">
            <a:avLst/>
          </a:prstGeom>
        </p:spPr>
        <p:txBody>
          <a:bodyPr wrap="square">
            <a:spAutoFit/>
          </a:bodyPr>
          <a:lstStyle/>
          <a:p>
            <a:r>
              <a:rPr lang="en-GB" dirty="0"/>
              <a:t>Q6. Based on age what is an individual’s primary activity </a:t>
            </a:r>
          </a:p>
        </p:txBody>
      </p:sp>
      <p:sp>
        <p:nvSpPr>
          <p:cNvPr id="7" name="TextBox 6">
            <a:extLst>
              <a:ext uri="{FF2B5EF4-FFF2-40B4-BE49-F238E27FC236}">
                <a16:creationId xmlns:a16="http://schemas.microsoft.com/office/drawing/2014/main" id="{CCB3952F-9F1A-42D0-9B8B-5B649CCC4EC2}"/>
              </a:ext>
            </a:extLst>
          </p:cNvPr>
          <p:cNvSpPr txBox="1"/>
          <p:nvPr/>
        </p:nvSpPr>
        <p:spPr>
          <a:xfrm>
            <a:off x="368833" y="516710"/>
            <a:ext cx="11029744" cy="1169551"/>
          </a:xfrm>
          <a:prstGeom prst="rect">
            <a:avLst/>
          </a:prstGeom>
          <a:noFill/>
        </p:spPr>
        <p:txBody>
          <a:bodyPr wrap="square" rtlCol="0">
            <a:spAutoFit/>
          </a:bodyPr>
          <a:lstStyle/>
          <a:p>
            <a:r>
              <a:rPr lang="en-GB" sz="1400" dirty="0"/>
              <a:t>Assumptions:</a:t>
            </a:r>
          </a:p>
          <a:p>
            <a:endParaRPr lang="en-GB" sz="1400" dirty="0"/>
          </a:p>
          <a:p>
            <a:pPr marL="285750" indent="-285750" algn="just">
              <a:buFont typeface="Arial" panose="020B0604020202020204" pitchFamily="34" charset="0"/>
              <a:buChar char="•"/>
            </a:pPr>
            <a:r>
              <a:rPr lang="en-GB" sz="1400" dirty="0"/>
              <a:t>The maximum of Average time spent on all activities indicates individual’s primary activity.</a:t>
            </a:r>
          </a:p>
          <a:p>
            <a:pPr marL="285750" indent="-285750" algn="just">
              <a:buFont typeface="Arial" panose="020B0604020202020204" pitchFamily="34" charset="0"/>
              <a:buChar char="•"/>
            </a:pPr>
            <a:r>
              <a:rPr lang="en-GB" sz="1400" dirty="0"/>
              <a:t>Activities include :-  </a:t>
            </a:r>
            <a:r>
              <a:rPr lang="en-US" sz="1400" dirty="0"/>
              <a:t>Weekly Hours Worked, Sleeping, Grooming, Housework, Food &amp; Drink Prep, Caring for Children, Playing with Children, Job Searching, Shopping, Eating and Drinking, Socializing &amp; Relaxing, Television, Golfing, Running, Volunteering</a:t>
            </a:r>
            <a:endParaRPr lang="en-GB" sz="1400" dirty="0"/>
          </a:p>
        </p:txBody>
      </p:sp>
      <p:cxnSp>
        <p:nvCxnSpPr>
          <p:cNvPr id="9" name="Straight Connector 8">
            <a:extLst>
              <a:ext uri="{FF2B5EF4-FFF2-40B4-BE49-F238E27FC236}">
                <a16:creationId xmlns:a16="http://schemas.microsoft.com/office/drawing/2014/main" id="{58522229-E46E-419E-94C0-D594AD08708F}"/>
              </a:ext>
            </a:extLst>
          </p:cNvPr>
          <p:cNvCxnSpPr>
            <a:cxnSpLocks/>
          </p:cNvCxnSpPr>
          <p:nvPr/>
        </p:nvCxnSpPr>
        <p:spPr>
          <a:xfrm flipV="1">
            <a:off x="3553905" y="5128176"/>
            <a:ext cx="386499"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91A3488-A9A6-42BB-A817-69B711A03F64}"/>
              </a:ext>
            </a:extLst>
          </p:cNvPr>
          <p:cNvSpPr txBox="1"/>
          <p:nvPr/>
        </p:nvSpPr>
        <p:spPr>
          <a:xfrm>
            <a:off x="4008131" y="4974288"/>
            <a:ext cx="3814378" cy="307777"/>
          </a:xfrm>
          <a:prstGeom prst="rect">
            <a:avLst/>
          </a:prstGeom>
          <a:noFill/>
        </p:spPr>
        <p:txBody>
          <a:bodyPr wrap="none" rtlCol="0">
            <a:spAutoFit/>
          </a:bodyPr>
          <a:lstStyle/>
          <a:p>
            <a:pPr algn="ctr"/>
            <a:r>
              <a:rPr lang="en-US" sz="1400" dirty="0"/>
              <a:t>Average time spent on each activity by Age Group</a:t>
            </a:r>
          </a:p>
        </p:txBody>
      </p:sp>
      <p:sp>
        <p:nvSpPr>
          <p:cNvPr id="14" name="Rectangle 13">
            <a:extLst>
              <a:ext uri="{FF2B5EF4-FFF2-40B4-BE49-F238E27FC236}">
                <a16:creationId xmlns:a16="http://schemas.microsoft.com/office/drawing/2014/main" id="{9F8ED2A2-79D1-4491-9668-8D738832B2C4}"/>
              </a:ext>
            </a:extLst>
          </p:cNvPr>
          <p:cNvSpPr/>
          <p:nvPr/>
        </p:nvSpPr>
        <p:spPr>
          <a:xfrm>
            <a:off x="382639" y="5538930"/>
            <a:ext cx="10646721" cy="523220"/>
          </a:xfrm>
          <a:prstGeom prst="rect">
            <a:avLst/>
          </a:prstGeom>
        </p:spPr>
        <p:txBody>
          <a:bodyPr wrap="square">
            <a:spAutoFit/>
          </a:bodyPr>
          <a:lstStyle/>
          <a:p>
            <a:pPr marL="285750" indent="-285750" algn="just">
              <a:buFont typeface="Arial" panose="020B0604020202020204" pitchFamily="34" charset="0"/>
              <a:buChar char="•"/>
            </a:pPr>
            <a:r>
              <a:rPr lang="en-GB" sz="1400" dirty="0"/>
              <a:t>It can be interpreted from the table above that all the Age Groups spend most of the time on Sleeping when compared with other activities in dataset. Graphical representation on following slide.</a:t>
            </a:r>
          </a:p>
        </p:txBody>
      </p:sp>
      <p:graphicFrame>
        <p:nvGraphicFramePr>
          <p:cNvPr id="5" name="Table 4">
            <a:extLst>
              <a:ext uri="{FF2B5EF4-FFF2-40B4-BE49-F238E27FC236}">
                <a16:creationId xmlns:a16="http://schemas.microsoft.com/office/drawing/2014/main" id="{CB6F6A11-432B-41DB-8689-5F1DB01A9014}"/>
              </a:ext>
            </a:extLst>
          </p:cNvPr>
          <p:cNvGraphicFramePr>
            <a:graphicFrameLocks noGrp="1"/>
          </p:cNvGraphicFramePr>
          <p:nvPr>
            <p:extLst>
              <p:ext uri="{D42A27DB-BD31-4B8C-83A1-F6EECF244321}">
                <p14:modId xmlns:p14="http://schemas.microsoft.com/office/powerpoint/2010/main" val="1463051317"/>
              </p:ext>
            </p:extLst>
          </p:nvPr>
        </p:nvGraphicFramePr>
        <p:xfrm>
          <a:off x="838200" y="1881566"/>
          <a:ext cx="10515600" cy="2835862"/>
        </p:xfrm>
        <a:graphic>
          <a:graphicData uri="http://schemas.openxmlformats.org/drawingml/2006/table">
            <a:tbl>
              <a:tblPr/>
              <a:tblGrid>
                <a:gridCol w="701040">
                  <a:extLst>
                    <a:ext uri="{9D8B030D-6E8A-4147-A177-3AD203B41FA5}">
                      <a16:colId xmlns:a16="http://schemas.microsoft.com/office/drawing/2014/main" val="2059680553"/>
                    </a:ext>
                  </a:extLst>
                </a:gridCol>
                <a:gridCol w="701040">
                  <a:extLst>
                    <a:ext uri="{9D8B030D-6E8A-4147-A177-3AD203B41FA5}">
                      <a16:colId xmlns:a16="http://schemas.microsoft.com/office/drawing/2014/main" val="1673348289"/>
                    </a:ext>
                  </a:extLst>
                </a:gridCol>
                <a:gridCol w="616042">
                  <a:extLst>
                    <a:ext uri="{9D8B030D-6E8A-4147-A177-3AD203B41FA5}">
                      <a16:colId xmlns:a16="http://schemas.microsoft.com/office/drawing/2014/main" val="1018908000"/>
                    </a:ext>
                  </a:extLst>
                </a:gridCol>
                <a:gridCol w="631596">
                  <a:extLst>
                    <a:ext uri="{9D8B030D-6E8A-4147-A177-3AD203B41FA5}">
                      <a16:colId xmlns:a16="http://schemas.microsoft.com/office/drawing/2014/main" val="2405374472"/>
                    </a:ext>
                  </a:extLst>
                </a:gridCol>
                <a:gridCol w="735290">
                  <a:extLst>
                    <a:ext uri="{9D8B030D-6E8A-4147-A177-3AD203B41FA5}">
                      <a16:colId xmlns:a16="http://schemas.microsoft.com/office/drawing/2014/main" val="61599820"/>
                    </a:ext>
                  </a:extLst>
                </a:gridCol>
                <a:gridCol w="821232">
                  <a:extLst>
                    <a:ext uri="{9D8B030D-6E8A-4147-A177-3AD203B41FA5}">
                      <a16:colId xmlns:a16="http://schemas.microsoft.com/office/drawing/2014/main" val="921953918"/>
                    </a:ext>
                  </a:extLst>
                </a:gridCol>
                <a:gridCol w="701040">
                  <a:extLst>
                    <a:ext uri="{9D8B030D-6E8A-4147-A177-3AD203B41FA5}">
                      <a16:colId xmlns:a16="http://schemas.microsoft.com/office/drawing/2014/main" val="1985583168"/>
                    </a:ext>
                  </a:extLst>
                </a:gridCol>
                <a:gridCol w="701040">
                  <a:extLst>
                    <a:ext uri="{9D8B030D-6E8A-4147-A177-3AD203B41FA5}">
                      <a16:colId xmlns:a16="http://schemas.microsoft.com/office/drawing/2014/main" val="2725312534"/>
                    </a:ext>
                  </a:extLst>
                </a:gridCol>
                <a:gridCol w="821546">
                  <a:extLst>
                    <a:ext uri="{9D8B030D-6E8A-4147-A177-3AD203B41FA5}">
                      <a16:colId xmlns:a16="http://schemas.microsoft.com/office/drawing/2014/main" val="2166994229"/>
                    </a:ext>
                  </a:extLst>
                </a:gridCol>
                <a:gridCol w="735291">
                  <a:extLst>
                    <a:ext uri="{9D8B030D-6E8A-4147-A177-3AD203B41FA5}">
                      <a16:colId xmlns:a16="http://schemas.microsoft.com/office/drawing/2014/main" val="2904401488"/>
                    </a:ext>
                  </a:extLst>
                </a:gridCol>
                <a:gridCol w="735290">
                  <a:extLst>
                    <a:ext uri="{9D8B030D-6E8A-4147-A177-3AD203B41FA5}">
                      <a16:colId xmlns:a16="http://schemas.microsoft.com/office/drawing/2014/main" val="1942052236"/>
                    </a:ext>
                  </a:extLst>
                </a:gridCol>
                <a:gridCol w="763572">
                  <a:extLst>
                    <a:ext uri="{9D8B030D-6E8A-4147-A177-3AD203B41FA5}">
                      <a16:colId xmlns:a16="http://schemas.microsoft.com/office/drawing/2014/main" val="2731770538"/>
                    </a:ext>
                  </a:extLst>
                </a:gridCol>
                <a:gridCol w="725863">
                  <a:extLst>
                    <a:ext uri="{9D8B030D-6E8A-4147-A177-3AD203B41FA5}">
                      <a16:colId xmlns:a16="http://schemas.microsoft.com/office/drawing/2014/main" val="2467783416"/>
                    </a:ext>
                  </a:extLst>
                </a:gridCol>
                <a:gridCol w="697584">
                  <a:extLst>
                    <a:ext uri="{9D8B030D-6E8A-4147-A177-3AD203B41FA5}">
                      <a16:colId xmlns:a16="http://schemas.microsoft.com/office/drawing/2014/main" val="2448351347"/>
                    </a:ext>
                  </a:extLst>
                </a:gridCol>
                <a:gridCol w="428134">
                  <a:extLst>
                    <a:ext uri="{9D8B030D-6E8A-4147-A177-3AD203B41FA5}">
                      <a16:colId xmlns:a16="http://schemas.microsoft.com/office/drawing/2014/main" val="2045358082"/>
                    </a:ext>
                  </a:extLst>
                </a:gridCol>
              </a:tblGrid>
              <a:tr h="516046">
                <a:tc>
                  <a:txBody>
                    <a:bodyPr/>
                    <a:lstStyle/>
                    <a:p>
                      <a:pPr algn="l" fontAlgn="b"/>
                      <a:endParaRPr lang="en-US" sz="1000" b="0" i="0" u="none" strike="noStrike" dirty="0">
                        <a:solidFill>
                          <a:srgbClr val="000000"/>
                        </a:solidFill>
                        <a:effectLst/>
                        <a:latin typeface="Calibri" panose="020F0502020204030204" pitchFamily="34" charset="0"/>
                      </a:endParaRPr>
                    </a:p>
                  </a:txBody>
                  <a:tcPr marL="3614" marR="3614" marT="3614"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Calibri" panose="020F0502020204030204" pitchFamily="34" charset="0"/>
                        </a:rPr>
                        <a:t>Working</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000" b="1" i="0" u="none" strike="noStrike">
                          <a:solidFill>
                            <a:srgbClr val="000000"/>
                          </a:solidFill>
                          <a:effectLst/>
                          <a:latin typeface="Calibri" panose="020F0502020204030204" pitchFamily="34" charset="0"/>
                        </a:rPr>
                        <a:t>Sleeping</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000" b="1" i="0" u="none" strike="noStrike">
                          <a:solidFill>
                            <a:srgbClr val="000000"/>
                          </a:solidFill>
                          <a:effectLst/>
                          <a:latin typeface="Calibri" panose="020F0502020204030204" pitchFamily="34" charset="0"/>
                        </a:rPr>
                        <a:t>Grooming</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000" b="1" i="0" u="none" strike="noStrike">
                          <a:solidFill>
                            <a:srgbClr val="000000"/>
                          </a:solidFill>
                          <a:effectLst/>
                          <a:latin typeface="Calibri" panose="020F0502020204030204" pitchFamily="34" charset="0"/>
                        </a:rPr>
                        <a:t>Housework</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000" b="1" i="0" u="none" strike="noStrike">
                          <a:solidFill>
                            <a:srgbClr val="000000"/>
                          </a:solidFill>
                          <a:effectLst/>
                          <a:latin typeface="Calibri" panose="020F0502020204030204" pitchFamily="34" charset="0"/>
                        </a:rPr>
                        <a:t>Food_&amp;_Drink_Prep</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000" b="1" i="0" u="none" strike="noStrike">
                          <a:solidFill>
                            <a:srgbClr val="000000"/>
                          </a:solidFill>
                          <a:effectLst/>
                          <a:latin typeface="Calibri" panose="020F0502020204030204" pitchFamily="34" charset="0"/>
                        </a:rPr>
                        <a:t>Caring_for_Children</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000" b="1" i="0" u="none" strike="noStrike">
                          <a:solidFill>
                            <a:srgbClr val="000000"/>
                          </a:solidFill>
                          <a:effectLst/>
                          <a:latin typeface="Calibri" panose="020F0502020204030204" pitchFamily="34" charset="0"/>
                        </a:rPr>
                        <a:t>Playing_with_Children</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000" b="1" i="0" u="none" strike="noStrike">
                          <a:solidFill>
                            <a:srgbClr val="000000"/>
                          </a:solidFill>
                          <a:effectLst/>
                          <a:latin typeface="Calibri" panose="020F0502020204030204" pitchFamily="34" charset="0"/>
                        </a:rPr>
                        <a:t>Job_Searching</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000" b="1" i="0" u="none" strike="noStrike">
                          <a:solidFill>
                            <a:srgbClr val="000000"/>
                          </a:solidFill>
                          <a:effectLst/>
                          <a:latin typeface="Calibri" panose="020F0502020204030204" pitchFamily="34" charset="0"/>
                        </a:rPr>
                        <a:t>Shopping</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000" b="1" i="0" u="none" strike="noStrike">
                          <a:solidFill>
                            <a:srgbClr val="000000"/>
                          </a:solidFill>
                          <a:effectLst/>
                          <a:latin typeface="Calibri" panose="020F0502020204030204" pitchFamily="34" charset="0"/>
                        </a:rPr>
                        <a:t>Eating_and_Drinking</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000" b="1" i="0" u="none" strike="noStrike">
                          <a:solidFill>
                            <a:srgbClr val="000000"/>
                          </a:solidFill>
                          <a:effectLst/>
                          <a:latin typeface="Calibri" panose="020F0502020204030204" pitchFamily="34" charset="0"/>
                        </a:rPr>
                        <a:t>Socializing_&amp;_Relaxing</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000" b="1" i="0" u="none" strike="noStrike">
                          <a:solidFill>
                            <a:srgbClr val="000000"/>
                          </a:solidFill>
                          <a:effectLst/>
                          <a:latin typeface="Calibri" panose="020F0502020204030204" pitchFamily="34" charset="0"/>
                        </a:rPr>
                        <a:t>Television</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000" b="1" i="0" u="none" strike="noStrike">
                          <a:solidFill>
                            <a:srgbClr val="000000"/>
                          </a:solidFill>
                          <a:effectLst/>
                          <a:latin typeface="Calibri" panose="020F0502020204030204" pitchFamily="34" charset="0"/>
                        </a:rPr>
                        <a:t>Golfing</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000" b="1" i="0" u="none" strike="noStrike">
                          <a:solidFill>
                            <a:srgbClr val="000000"/>
                          </a:solidFill>
                          <a:effectLst/>
                          <a:latin typeface="Calibri" panose="020F0502020204030204" pitchFamily="34" charset="0"/>
                        </a:rPr>
                        <a:t>Running</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2641892341"/>
                  </a:ext>
                </a:extLst>
              </a:tr>
              <a:tr h="289977">
                <a:tc>
                  <a:txBody>
                    <a:bodyPr/>
                    <a:lstStyle/>
                    <a:p>
                      <a:pPr algn="ctr" fontAlgn="ctr"/>
                      <a:r>
                        <a:rPr lang="en-US" sz="1000" b="1" i="0" u="none" strike="noStrike">
                          <a:solidFill>
                            <a:srgbClr val="000000"/>
                          </a:solidFill>
                          <a:effectLst/>
                          <a:latin typeface="Calibri" panose="020F0502020204030204" pitchFamily="34" charset="0"/>
                        </a:rPr>
                        <a:t>0-19</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000" b="0" i="0" u="none" strike="noStrike">
                          <a:solidFill>
                            <a:srgbClr val="000000"/>
                          </a:solidFill>
                          <a:effectLst/>
                          <a:latin typeface="Calibri" panose="020F0502020204030204" pitchFamily="34" charset="0"/>
                        </a:rPr>
                        <a:t>69.23</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548235"/>
                          </a:solidFill>
                          <a:effectLst/>
                          <a:latin typeface="Calibri" panose="020F0502020204030204" pitchFamily="34" charset="0"/>
                        </a:rPr>
                        <a:t>579.3</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46.38</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16.03</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9.26</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7.02</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2.43</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0.84</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18.04</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55.53</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294.17</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137.48</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1.07</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2.56</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3520852"/>
                  </a:ext>
                </a:extLst>
              </a:tr>
              <a:tr h="289977">
                <a:tc>
                  <a:txBody>
                    <a:bodyPr/>
                    <a:lstStyle/>
                    <a:p>
                      <a:pPr algn="ctr" fontAlgn="ctr"/>
                      <a:r>
                        <a:rPr lang="en-US" sz="1000" b="1" i="0" u="none" strike="noStrike">
                          <a:solidFill>
                            <a:srgbClr val="000000"/>
                          </a:solidFill>
                          <a:effectLst/>
                          <a:latin typeface="Calibri" panose="020F0502020204030204" pitchFamily="34" charset="0"/>
                        </a:rPr>
                        <a:t>20-29</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000" b="0" i="0" u="none" strike="noStrike">
                          <a:solidFill>
                            <a:srgbClr val="000000"/>
                          </a:solidFill>
                          <a:effectLst/>
                          <a:latin typeface="Calibri" panose="020F0502020204030204" pitchFamily="34" charset="0"/>
                        </a:rPr>
                        <a:t>240.01</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548235"/>
                          </a:solidFill>
                          <a:effectLst/>
                          <a:latin typeface="Calibri" panose="020F0502020204030204" pitchFamily="34" charset="0"/>
                        </a:rPr>
                        <a:t>542.84</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41.16</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35.11</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26.76</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50.18</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17.3</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2.28</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23.3</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62.32</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257.52</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141.07</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1.12</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0.84</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9564414"/>
                  </a:ext>
                </a:extLst>
              </a:tr>
              <a:tr h="289977">
                <a:tc>
                  <a:txBody>
                    <a:bodyPr/>
                    <a:lstStyle/>
                    <a:p>
                      <a:pPr algn="ctr" fontAlgn="ctr"/>
                      <a:r>
                        <a:rPr lang="en-US" sz="1000" b="1" i="0" u="none" strike="noStrike">
                          <a:solidFill>
                            <a:srgbClr val="000000"/>
                          </a:solidFill>
                          <a:effectLst/>
                          <a:latin typeface="Calibri" panose="020F0502020204030204" pitchFamily="34" charset="0"/>
                        </a:rPr>
                        <a:t>30-39</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000" b="0" i="0" u="none" strike="noStrike">
                          <a:solidFill>
                            <a:srgbClr val="000000"/>
                          </a:solidFill>
                          <a:effectLst/>
                          <a:latin typeface="Calibri" panose="020F0502020204030204" pitchFamily="34" charset="0"/>
                        </a:rPr>
                        <a:t>276.3</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548235"/>
                          </a:solidFill>
                          <a:effectLst/>
                          <a:latin typeface="Calibri" panose="020F0502020204030204" pitchFamily="34" charset="0"/>
                        </a:rPr>
                        <a:t>517.51</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38.07</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44.28</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38.32</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70.62</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21.51</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2.16</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26.8</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67.73</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227.97</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128.4</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0.77</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0.76</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5205810"/>
                  </a:ext>
                </a:extLst>
              </a:tr>
              <a:tr h="289977">
                <a:tc>
                  <a:txBody>
                    <a:bodyPr/>
                    <a:lstStyle/>
                    <a:p>
                      <a:pPr algn="ctr" fontAlgn="ctr"/>
                      <a:r>
                        <a:rPr lang="en-US" sz="1000" b="1" i="0" u="none" strike="noStrike">
                          <a:solidFill>
                            <a:srgbClr val="000000"/>
                          </a:solidFill>
                          <a:effectLst/>
                          <a:latin typeface="Calibri" panose="020F0502020204030204" pitchFamily="34" charset="0"/>
                        </a:rPr>
                        <a:t>40-49</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000" b="0" i="0" u="none" strike="noStrike">
                          <a:solidFill>
                            <a:srgbClr val="000000"/>
                          </a:solidFill>
                          <a:effectLst/>
                          <a:latin typeface="Calibri" panose="020F0502020204030204" pitchFamily="34" charset="0"/>
                        </a:rPr>
                        <a:t>284.33</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548235"/>
                          </a:solidFill>
                          <a:effectLst/>
                          <a:latin typeface="Calibri" panose="020F0502020204030204" pitchFamily="34" charset="0"/>
                        </a:rPr>
                        <a:t>506.96</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39.51</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45.14</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37.36</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35.4</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7.47</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2.08</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26.26</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67.3</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244.28</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143.57</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1.2</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0.8</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6386092"/>
                  </a:ext>
                </a:extLst>
              </a:tr>
              <a:tr h="289977">
                <a:tc>
                  <a:txBody>
                    <a:bodyPr/>
                    <a:lstStyle/>
                    <a:p>
                      <a:pPr algn="ctr" fontAlgn="ctr"/>
                      <a:r>
                        <a:rPr lang="en-US" sz="1000" b="1" i="0" u="none" strike="noStrike">
                          <a:solidFill>
                            <a:srgbClr val="000000"/>
                          </a:solidFill>
                          <a:effectLst/>
                          <a:latin typeface="Calibri" panose="020F0502020204030204" pitchFamily="34" charset="0"/>
                        </a:rPr>
                        <a:t>50-59</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000" b="0" i="0" u="none" strike="noStrike">
                          <a:solidFill>
                            <a:srgbClr val="000000"/>
                          </a:solidFill>
                          <a:effectLst/>
                          <a:latin typeface="Calibri" panose="020F0502020204030204" pitchFamily="34" charset="0"/>
                        </a:rPr>
                        <a:t>254.09</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548235"/>
                          </a:solidFill>
                          <a:effectLst/>
                          <a:latin typeface="Calibri" panose="020F0502020204030204" pitchFamily="34" charset="0"/>
                        </a:rPr>
                        <a:t>507.41</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40.79</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41.49</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34.33</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7.96</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1.45</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2.33</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25.55</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67.53</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287.29</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174</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1.47</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0.46</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6891440"/>
                  </a:ext>
                </a:extLst>
              </a:tr>
              <a:tr h="289977">
                <a:tc>
                  <a:txBody>
                    <a:bodyPr/>
                    <a:lstStyle/>
                    <a:p>
                      <a:pPr algn="ctr" fontAlgn="ctr"/>
                      <a:r>
                        <a:rPr lang="en-US" sz="1000" b="1" i="0" u="none" strike="noStrike">
                          <a:solidFill>
                            <a:srgbClr val="000000"/>
                          </a:solidFill>
                          <a:effectLst/>
                          <a:latin typeface="Calibri" panose="020F0502020204030204" pitchFamily="34" charset="0"/>
                        </a:rPr>
                        <a:t>60-69</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000" b="0" i="0" u="none" strike="noStrike">
                          <a:solidFill>
                            <a:srgbClr val="000000"/>
                          </a:solidFill>
                          <a:effectLst/>
                          <a:latin typeface="Calibri" panose="020F0502020204030204" pitchFamily="34" charset="0"/>
                        </a:rPr>
                        <a:t>129.69</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548235"/>
                          </a:solidFill>
                          <a:effectLst/>
                          <a:latin typeface="Calibri" panose="020F0502020204030204" pitchFamily="34" charset="0"/>
                        </a:rPr>
                        <a:t>515.8</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41.25</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43.95</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35.41</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2.86</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0.68</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0.82</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25.1</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74.3</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359.34</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214.65</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2.15</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0.18</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9554426"/>
                  </a:ext>
                </a:extLst>
              </a:tr>
              <a:tr h="289977">
                <a:tc>
                  <a:txBody>
                    <a:bodyPr/>
                    <a:lstStyle/>
                    <a:p>
                      <a:pPr algn="ctr" fontAlgn="ctr"/>
                      <a:r>
                        <a:rPr lang="en-US" sz="1000" b="1" i="0" u="none" strike="noStrike">
                          <a:solidFill>
                            <a:srgbClr val="000000"/>
                          </a:solidFill>
                          <a:effectLst/>
                          <a:latin typeface="Calibri" panose="020F0502020204030204" pitchFamily="34" charset="0"/>
                        </a:rPr>
                        <a:t>70-79</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000" b="0" i="0" u="none" strike="noStrike">
                          <a:solidFill>
                            <a:srgbClr val="000000"/>
                          </a:solidFill>
                          <a:effectLst/>
                          <a:latin typeface="Calibri" panose="020F0502020204030204" pitchFamily="34" charset="0"/>
                        </a:rPr>
                        <a:t>33.76</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548235"/>
                          </a:solidFill>
                          <a:effectLst/>
                          <a:latin typeface="Calibri" panose="020F0502020204030204" pitchFamily="34" charset="0"/>
                        </a:rPr>
                        <a:t>527.8</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41.3</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46.69</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41.63</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1.14</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0.38</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0.05</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23.57</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80.01</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414.91</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239.95</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1.92</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0.1</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0439624"/>
                  </a:ext>
                </a:extLst>
              </a:tr>
              <a:tr h="289977">
                <a:tc>
                  <a:txBody>
                    <a:bodyPr/>
                    <a:lstStyle/>
                    <a:p>
                      <a:pPr algn="ctr" fontAlgn="ctr"/>
                      <a:r>
                        <a:rPr lang="en-US" sz="1000" b="1" i="0" u="none" strike="noStrike">
                          <a:solidFill>
                            <a:srgbClr val="000000"/>
                          </a:solidFill>
                          <a:effectLst/>
                          <a:latin typeface="Calibri" panose="020F0502020204030204" pitchFamily="34" charset="0"/>
                        </a:rPr>
                        <a:t>80+</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000" b="0" i="0" u="none" strike="noStrike">
                          <a:solidFill>
                            <a:srgbClr val="000000"/>
                          </a:solidFill>
                          <a:effectLst/>
                          <a:latin typeface="Calibri" panose="020F0502020204030204" pitchFamily="34" charset="0"/>
                        </a:rPr>
                        <a:t>10.02</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548235"/>
                          </a:solidFill>
                          <a:effectLst/>
                          <a:latin typeface="Calibri" panose="020F0502020204030204" pitchFamily="34" charset="0"/>
                        </a:rPr>
                        <a:t>546.22</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43.98</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43.8</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41.87</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0.16</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0.02</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0.15</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17.31</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85.57</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448.86</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248.91</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0.81</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0</a:t>
                      </a:r>
                    </a:p>
                  </a:txBody>
                  <a:tcPr marL="3614" marR="3614" marT="36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7908994"/>
                  </a:ext>
                </a:extLst>
              </a:tr>
            </a:tbl>
          </a:graphicData>
        </a:graphic>
      </p:graphicFrame>
    </p:spTree>
    <p:extLst>
      <p:ext uri="{BB962C8B-B14F-4D97-AF65-F5344CB8AC3E}">
        <p14:creationId xmlns:p14="http://schemas.microsoft.com/office/powerpoint/2010/main" val="3181812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3C95C963-0F8A-49F9-A6BD-F41A60A30044}"/>
              </a:ext>
            </a:extLst>
          </p:cNvPr>
          <p:cNvGraphicFramePr>
            <a:graphicFrameLocks/>
          </p:cNvGraphicFramePr>
          <p:nvPr>
            <p:extLst>
              <p:ext uri="{D42A27DB-BD31-4B8C-83A1-F6EECF244321}">
                <p14:modId xmlns:p14="http://schemas.microsoft.com/office/powerpoint/2010/main" val="1253943343"/>
              </p:ext>
            </p:extLst>
          </p:nvPr>
        </p:nvGraphicFramePr>
        <p:xfrm>
          <a:off x="680047" y="256931"/>
          <a:ext cx="10933776" cy="32131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3C95C963-0F8A-49F9-A6BD-F41A60A30044}"/>
              </a:ext>
            </a:extLst>
          </p:cNvPr>
          <p:cNvGraphicFramePr>
            <a:graphicFrameLocks/>
          </p:cNvGraphicFramePr>
          <p:nvPr>
            <p:extLst>
              <p:ext uri="{D42A27DB-BD31-4B8C-83A1-F6EECF244321}">
                <p14:modId xmlns:p14="http://schemas.microsoft.com/office/powerpoint/2010/main" val="849426858"/>
              </p:ext>
            </p:extLst>
          </p:nvPr>
        </p:nvGraphicFramePr>
        <p:xfrm>
          <a:off x="680047" y="3470031"/>
          <a:ext cx="10933776" cy="32131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84820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2AA1F4-542F-4260-9438-E062DB45DDBE}"/>
              </a:ext>
            </a:extLst>
          </p:cNvPr>
          <p:cNvSpPr/>
          <p:nvPr/>
        </p:nvSpPr>
        <p:spPr>
          <a:xfrm>
            <a:off x="320512" y="65317"/>
            <a:ext cx="11189616" cy="369332"/>
          </a:xfrm>
          <a:prstGeom prst="rect">
            <a:avLst/>
          </a:prstGeom>
        </p:spPr>
        <p:txBody>
          <a:bodyPr wrap="square">
            <a:spAutoFit/>
          </a:bodyPr>
          <a:lstStyle/>
          <a:p>
            <a:r>
              <a:rPr lang="en-GB" dirty="0"/>
              <a:t>Q7. Which is the most significant variable effecting the employment as well as unemployment</a:t>
            </a:r>
          </a:p>
        </p:txBody>
      </p:sp>
      <p:sp>
        <p:nvSpPr>
          <p:cNvPr id="7" name="TextBox 6">
            <a:extLst>
              <a:ext uri="{FF2B5EF4-FFF2-40B4-BE49-F238E27FC236}">
                <a16:creationId xmlns:a16="http://schemas.microsoft.com/office/drawing/2014/main" id="{CCB3952F-9F1A-42D0-9B8B-5B649CCC4EC2}"/>
              </a:ext>
            </a:extLst>
          </p:cNvPr>
          <p:cNvSpPr txBox="1"/>
          <p:nvPr/>
        </p:nvSpPr>
        <p:spPr>
          <a:xfrm>
            <a:off x="368833" y="458095"/>
            <a:ext cx="11029744" cy="738664"/>
          </a:xfrm>
          <a:prstGeom prst="rect">
            <a:avLst/>
          </a:prstGeom>
          <a:noFill/>
        </p:spPr>
        <p:txBody>
          <a:bodyPr wrap="square" rtlCol="0">
            <a:spAutoFit/>
          </a:bodyPr>
          <a:lstStyle/>
          <a:p>
            <a:r>
              <a:rPr lang="en-GB" sz="1400" dirty="0"/>
              <a:t>Assumptions:</a:t>
            </a:r>
          </a:p>
          <a:p>
            <a:r>
              <a:rPr lang="en-GB" sz="1400" dirty="0"/>
              <a:t>1. Linear modelling the employed and unemployed against the factors present in the dataset to interpret the influence of various data points.</a:t>
            </a:r>
          </a:p>
          <a:p>
            <a:endParaRPr lang="en-GB" sz="1400" dirty="0"/>
          </a:p>
        </p:txBody>
      </p:sp>
      <p:sp>
        <p:nvSpPr>
          <p:cNvPr id="5" name="Rectangle 4">
            <a:extLst>
              <a:ext uri="{FF2B5EF4-FFF2-40B4-BE49-F238E27FC236}">
                <a16:creationId xmlns:a16="http://schemas.microsoft.com/office/drawing/2014/main" id="{653A79B9-3BBE-4318-888A-A4D50396BAEA}"/>
              </a:ext>
            </a:extLst>
          </p:cNvPr>
          <p:cNvSpPr/>
          <p:nvPr/>
        </p:nvSpPr>
        <p:spPr>
          <a:xfrm>
            <a:off x="584462" y="4279769"/>
            <a:ext cx="4769963" cy="1319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918CBAA4-DE7E-4A02-8C1B-4DDB7E523960}"/>
              </a:ext>
            </a:extLst>
          </p:cNvPr>
          <p:cNvPicPr>
            <a:picLocks noChangeAspect="1"/>
          </p:cNvPicPr>
          <p:nvPr/>
        </p:nvPicPr>
        <p:blipFill>
          <a:blip r:embed="rId2"/>
          <a:stretch>
            <a:fillRect/>
          </a:stretch>
        </p:blipFill>
        <p:spPr>
          <a:xfrm>
            <a:off x="561892" y="1125377"/>
            <a:ext cx="4997827" cy="4473306"/>
          </a:xfrm>
          <a:prstGeom prst="rect">
            <a:avLst/>
          </a:prstGeom>
        </p:spPr>
      </p:pic>
      <p:cxnSp>
        <p:nvCxnSpPr>
          <p:cNvPr id="15" name="Straight Connector 14">
            <a:extLst>
              <a:ext uri="{FF2B5EF4-FFF2-40B4-BE49-F238E27FC236}">
                <a16:creationId xmlns:a16="http://schemas.microsoft.com/office/drawing/2014/main" id="{F981D893-CDA5-43BA-B885-DF1D20BE9620}"/>
              </a:ext>
            </a:extLst>
          </p:cNvPr>
          <p:cNvCxnSpPr>
            <a:cxnSpLocks/>
          </p:cNvCxnSpPr>
          <p:nvPr/>
        </p:nvCxnSpPr>
        <p:spPr>
          <a:xfrm flipV="1">
            <a:off x="584462" y="5710565"/>
            <a:ext cx="386499" cy="1"/>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C960F2-A752-4132-B7BE-E15D78FE4724}"/>
              </a:ext>
            </a:extLst>
          </p:cNvPr>
          <p:cNvSpPr txBox="1"/>
          <p:nvPr/>
        </p:nvSpPr>
        <p:spPr>
          <a:xfrm>
            <a:off x="1099668" y="5576242"/>
            <a:ext cx="2627001" cy="307777"/>
          </a:xfrm>
          <a:prstGeom prst="rect">
            <a:avLst/>
          </a:prstGeom>
          <a:noFill/>
        </p:spPr>
        <p:txBody>
          <a:bodyPr wrap="none" rtlCol="0">
            <a:spAutoFit/>
          </a:bodyPr>
          <a:lstStyle/>
          <a:p>
            <a:r>
              <a:rPr lang="en-GB" sz="1400" dirty="0"/>
              <a:t>Summary Statistics for Employed </a:t>
            </a:r>
          </a:p>
        </p:txBody>
      </p:sp>
      <p:cxnSp>
        <p:nvCxnSpPr>
          <p:cNvPr id="17" name="Straight Connector 16">
            <a:extLst>
              <a:ext uri="{FF2B5EF4-FFF2-40B4-BE49-F238E27FC236}">
                <a16:creationId xmlns:a16="http://schemas.microsoft.com/office/drawing/2014/main" id="{79B3B0D0-327C-4826-B802-6136602D351C}"/>
              </a:ext>
            </a:extLst>
          </p:cNvPr>
          <p:cNvCxnSpPr>
            <a:cxnSpLocks/>
          </p:cNvCxnSpPr>
          <p:nvPr/>
        </p:nvCxnSpPr>
        <p:spPr>
          <a:xfrm flipV="1">
            <a:off x="6426462" y="5800004"/>
            <a:ext cx="386499" cy="1"/>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784A0F4-6C0D-4E11-9052-F44629446BA3}"/>
              </a:ext>
            </a:extLst>
          </p:cNvPr>
          <p:cNvSpPr txBox="1"/>
          <p:nvPr/>
        </p:nvSpPr>
        <p:spPr>
          <a:xfrm>
            <a:off x="6941668" y="5644628"/>
            <a:ext cx="2825774" cy="307777"/>
          </a:xfrm>
          <a:prstGeom prst="rect">
            <a:avLst/>
          </a:prstGeom>
          <a:noFill/>
        </p:spPr>
        <p:txBody>
          <a:bodyPr wrap="none" rtlCol="0">
            <a:spAutoFit/>
          </a:bodyPr>
          <a:lstStyle/>
          <a:p>
            <a:r>
              <a:rPr lang="en-GB" sz="1400" dirty="0"/>
              <a:t>Summary Statistics for </a:t>
            </a:r>
            <a:r>
              <a:rPr lang="en-GB" sz="1400" dirty="0" err="1"/>
              <a:t>UnEmployed</a:t>
            </a:r>
            <a:r>
              <a:rPr lang="en-GB" sz="1400" dirty="0"/>
              <a:t> </a:t>
            </a:r>
          </a:p>
        </p:txBody>
      </p:sp>
      <p:sp>
        <p:nvSpPr>
          <p:cNvPr id="2" name="Rectangle 1"/>
          <p:cNvSpPr/>
          <p:nvPr/>
        </p:nvSpPr>
        <p:spPr>
          <a:xfrm>
            <a:off x="560656" y="3507110"/>
            <a:ext cx="4769963" cy="30362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mp40063\Downloads\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190" y="1102936"/>
            <a:ext cx="5114124" cy="46296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96098" y="3000497"/>
            <a:ext cx="4856225" cy="17584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60656" y="5800006"/>
            <a:ext cx="4999063" cy="1231106"/>
          </a:xfrm>
          <a:prstGeom prst="rect">
            <a:avLst/>
          </a:prstGeom>
          <a:noFill/>
        </p:spPr>
        <p:txBody>
          <a:bodyPr wrap="square" rtlCol="0">
            <a:spAutoFit/>
          </a:bodyPr>
          <a:lstStyle/>
          <a:p>
            <a:r>
              <a:rPr lang="en-US" sz="1200" b="1" dirty="0"/>
              <a:t>Interpretation</a:t>
            </a:r>
            <a:r>
              <a:rPr lang="en-US" sz="1200" dirty="0"/>
              <a:t>:</a:t>
            </a:r>
          </a:p>
          <a:p>
            <a:pPr marL="342900" indent="-342900">
              <a:buAutoNum type="arabicPeriod"/>
            </a:pPr>
            <a:r>
              <a:rPr lang="en-US" sz="1200" dirty="0"/>
              <a:t>No. of hours spent on caring for children contributes significantly in a positive manner to the employment status</a:t>
            </a:r>
          </a:p>
          <a:p>
            <a:pPr marL="342900" indent="-342900">
              <a:buAutoNum type="arabicPeriod"/>
            </a:pPr>
            <a:r>
              <a:rPr lang="en-US" sz="1200" dirty="0"/>
              <a:t>No. of hours spent on playing with children contributes significantly in a negative manner on the employment status</a:t>
            </a:r>
          </a:p>
          <a:p>
            <a:endParaRPr lang="en-US" sz="1400" dirty="0"/>
          </a:p>
        </p:txBody>
      </p:sp>
      <p:sp>
        <p:nvSpPr>
          <p:cNvPr id="19" name="TextBox 18"/>
          <p:cNvSpPr txBox="1"/>
          <p:nvPr/>
        </p:nvSpPr>
        <p:spPr>
          <a:xfrm>
            <a:off x="6164251" y="5882068"/>
            <a:ext cx="4999063" cy="1077218"/>
          </a:xfrm>
          <a:prstGeom prst="rect">
            <a:avLst/>
          </a:prstGeom>
          <a:noFill/>
        </p:spPr>
        <p:txBody>
          <a:bodyPr wrap="square" rtlCol="0">
            <a:spAutoFit/>
          </a:bodyPr>
          <a:lstStyle/>
          <a:p>
            <a:r>
              <a:rPr lang="en-US" sz="1200" b="1" dirty="0"/>
              <a:t>Interpretation</a:t>
            </a:r>
            <a:r>
              <a:rPr lang="en-US" sz="1200" dirty="0"/>
              <a:t>:</a:t>
            </a:r>
          </a:p>
          <a:p>
            <a:pPr marL="342900" indent="-342900">
              <a:buAutoNum type="arabicPeriod"/>
            </a:pPr>
            <a:r>
              <a:rPr lang="en-US" sz="1200" dirty="0"/>
              <a:t>No. of hours spent on sleeping by an individual contributes significantly to the unemployment status</a:t>
            </a:r>
          </a:p>
          <a:p>
            <a:endParaRPr lang="en-US" sz="1400" dirty="0"/>
          </a:p>
          <a:p>
            <a:endParaRPr lang="en-US" sz="1400" dirty="0"/>
          </a:p>
        </p:txBody>
      </p:sp>
    </p:spTree>
    <p:extLst>
      <p:ext uri="{BB962C8B-B14F-4D97-AF65-F5344CB8AC3E}">
        <p14:creationId xmlns:p14="http://schemas.microsoft.com/office/powerpoint/2010/main" val="3999924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688002-2B29-4424-9663-3163E7F1AE4A}"/>
              </a:ext>
            </a:extLst>
          </p:cNvPr>
          <p:cNvSpPr txBox="1"/>
          <p:nvPr/>
        </p:nvSpPr>
        <p:spPr>
          <a:xfrm>
            <a:off x="368833" y="458095"/>
            <a:ext cx="11029744" cy="523220"/>
          </a:xfrm>
          <a:prstGeom prst="rect">
            <a:avLst/>
          </a:prstGeom>
          <a:noFill/>
        </p:spPr>
        <p:txBody>
          <a:bodyPr wrap="square" rtlCol="0">
            <a:spAutoFit/>
          </a:bodyPr>
          <a:lstStyle/>
          <a:p>
            <a:r>
              <a:rPr lang="en-GB" sz="1400" dirty="0"/>
              <a:t>Result of multinomial regression.</a:t>
            </a:r>
          </a:p>
          <a:p>
            <a:endParaRPr lang="en-GB" sz="1400" dirty="0"/>
          </a:p>
        </p:txBody>
      </p:sp>
      <p:pic>
        <p:nvPicPr>
          <p:cNvPr id="5" name="Picture 4">
            <a:extLst>
              <a:ext uri="{FF2B5EF4-FFF2-40B4-BE49-F238E27FC236}">
                <a16:creationId xmlns:a16="http://schemas.microsoft.com/office/drawing/2014/main" id="{AD690F4C-A2FC-41AC-A4EB-E8BD503A5A6B}"/>
              </a:ext>
            </a:extLst>
          </p:cNvPr>
          <p:cNvPicPr>
            <a:picLocks noChangeAspect="1"/>
          </p:cNvPicPr>
          <p:nvPr/>
        </p:nvPicPr>
        <p:blipFill>
          <a:blip r:embed="rId2"/>
          <a:stretch>
            <a:fillRect/>
          </a:stretch>
        </p:blipFill>
        <p:spPr>
          <a:xfrm>
            <a:off x="448068" y="981315"/>
            <a:ext cx="6838852" cy="3088514"/>
          </a:xfrm>
          <a:prstGeom prst="rect">
            <a:avLst/>
          </a:prstGeom>
        </p:spPr>
      </p:pic>
      <p:sp>
        <p:nvSpPr>
          <p:cNvPr id="6" name="TextBox 5">
            <a:extLst>
              <a:ext uri="{FF2B5EF4-FFF2-40B4-BE49-F238E27FC236}">
                <a16:creationId xmlns:a16="http://schemas.microsoft.com/office/drawing/2014/main" id="{34F6725C-AC05-4438-AC07-D9168CE7980B}"/>
              </a:ext>
            </a:extLst>
          </p:cNvPr>
          <p:cNvSpPr txBox="1"/>
          <p:nvPr/>
        </p:nvSpPr>
        <p:spPr>
          <a:xfrm>
            <a:off x="7525349" y="981315"/>
            <a:ext cx="4060193" cy="2893100"/>
          </a:xfrm>
          <a:prstGeom prst="rect">
            <a:avLst/>
          </a:prstGeom>
          <a:noFill/>
        </p:spPr>
        <p:txBody>
          <a:bodyPr wrap="square" rtlCol="0">
            <a:spAutoFit/>
          </a:bodyPr>
          <a:lstStyle/>
          <a:p>
            <a:r>
              <a:rPr lang="en-GB" sz="1400" dirty="0"/>
              <a:t>T value = Beta / Sigma</a:t>
            </a:r>
          </a:p>
          <a:p>
            <a:endParaRPr lang="en-GB" sz="1400" dirty="0"/>
          </a:p>
          <a:p>
            <a:r>
              <a:rPr lang="en-GB" sz="1400" dirty="0"/>
              <a:t>A very high t value means a very low p value, which implies that the null hypothesis that independent variable is not significantly related to the dependent variable is rejected.</a:t>
            </a:r>
          </a:p>
          <a:p>
            <a:endParaRPr lang="en-GB" sz="1400" dirty="0"/>
          </a:p>
          <a:p>
            <a:r>
              <a:rPr lang="en-GB" sz="1400" dirty="0"/>
              <a:t>Weekly Earnings has the smallest value of Sigma.</a:t>
            </a:r>
          </a:p>
          <a:p>
            <a:endParaRPr lang="en-GB" sz="1400" dirty="0"/>
          </a:p>
          <a:p>
            <a:r>
              <a:rPr lang="en-GB" sz="1400" dirty="0"/>
              <a:t>Thus Weekly Earnings has a very high t value. This implies that </a:t>
            </a:r>
            <a:r>
              <a:rPr lang="en-GB" sz="1400" b="1" dirty="0"/>
              <a:t>Weekly Earnings is the most significant variable related to Unemployment. </a:t>
            </a:r>
          </a:p>
          <a:p>
            <a:endParaRPr lang="en-GB" sz="1400" dirty="0"/>
          </a:p>
        </p:txBody>
      </p:sp>
      <p:sp>
        <p:nvSpPr>
          <p:cNvPr id="7" name="Oval 6">
            <a:extLst>
              <a:ext uri="{FF2B5EF4-FFF2-40B4-BE49-F238E27FC236}">
                <a16:creationId xmlns:a16="http://schemas.microsoft.com/office/drawing/2014/main" id="{F8F4DD65-BBD2-4CB3-B716-733ED9671876}"/>
              </a:ext>
            </a:extLst>
          </p:cNvPr>
          <p:cNvSpPr/>
          <p:nvPr/>
        </p:nvSpPr>
        <p:spPr>
          <a:xfrm>
            <a:off x="2394408" y="2884602"/>
            <a:ext cx="1121790" cy="490194"/>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aphicFrame>
        <p:nvGraphicFramePr>
          <p:cNvPr id="8" name="Table 7">
            <a:extLst>
              <a:ext uri="{FF2B5EF4-FFF2-40B4-BE49-F238E27FC236}">
                <a16:creationId xmlns:a16="http://schemas.microsoft.com/office/drawing/2014/main" id="{8DBD9471-B1B2-4EAA-8436-3C44DCE97D11}"/>
              </a:ext>
            </a:extLst>
          </p:cNvPr>
          <p:cNvGraphicFramePr>
            <a:graphicFrameLocks noGrp="1"/>
          </p:cNvGraphicFramePr>
          <p:nvPr>
            <p:extLst>
              <p:ext uri="{D42A27DB-BD31-4B8C-83A1-F6EECF244321}">
                <p14:modId xmlns:p14="http://schemas.microsoft.com/office/powerpoint/2010/main" val="1406286517"/>
              </p:ext>
            </p:extLst>
          </p:nvPr>
        </p:nvGraphicFramePr>
        <p:xfrm>
          <a:off x="1191055" y="4383958"/>
          <a:ext cx="9385300" cy="2025650"/>
        </p:xfrm>
        <a:graphic>
          <a:graphicData uri="http://schemas.openxmlformats.org/drawingml/2006/table">
            <a:tbl>
              <a:tblPr>
                <a:tableStyleId>{5C22544A-7EE6-4342-B048-85BDC9FD1C3A}</a:tableStyleId>
              </a:tblPr>
              <a:tblGrid>
                <a:gridCol w="1016000">
                  <a:extLst>
                    <a:ext uri="{9D8B030D-6E8A-4147-A177-3AD203B41FA5}">
                      <a16:colId xmlns:a16="http://schemas.microsoft.com/office/drawing/2014/main" val="2781476986"/>
                    </a:ext>
                  </a:extLst>
                </a:gridCol>
                <a:gridCol w="1079500">
                  <a:extLst>
                    <a:ext uri="{9D8B030D-6E8A-4147-A177-3AD203B41FA5}">
                      <a16:colId xmlns:a16="http://schemas.microsoft.com/office/drawing/2014/main" val="2632109738"/>
                    </a:ext>
                  </a:extLst>
                </a:gridCol>
                <a:gridCol w="990600">
                  <a:extLst>
                    <a:ext uri="{9D8B030D-6E8A-4147-A177-3AD203B41FA5}">
                      <a16:colId xmlns:a16="http://schemas.microsoft.com/office/drawing/2014/main" val="338951170"/>
                    </a:ext>
                  </a:extLst>
                </a:gridCol>
                <a:gridCol w="1282700">
                  <a:extLst>
                    <a:ext uri="{9D8B030D-6E8A-4147-A177-3AD203B41FA5}">
                      <a16:colId xmlns:a16="http://schemas.microsoft.com/office/drawing/2014/main" val="17853734"/>
                    </a:ext>
                  </a:extLst>
                </a:gridCol>
                <a:gridCol w="876300">
                  <a:extLst>
                    <a:ext uri="{9D8B030D-6E8A-4147-A177-3AD203B41FA5}">
                      <a16:colId xmlns:a16="http://schemas.microsoft.com/office/drawing/2014/main" val="784174287"/>
                    </a:ext>
                  </a:extLst>
                </a:gridCol>
                <a:gridCol w="1079500">
                  <a:extLst>
                    <a:ext uri="{9D8B030D-6E8A-4147-A177-3AD203B41FA5}">
                      <a16:colId xmlns:a16="http://schemas.microsoft.com/office/drawing/2014/main" val="954082151"/>
                    </a:ext>
                  </a:extLst>
                </a:gridCol>
                <a:gridCol w="1054100">
                  <a:extLst>
                    <a:ext uri="{9D8B030D-6E8A-4147-A177-3AD203B41FA5}">
                      <a16:colId xmlns:a16="http://schemas.microsoft.com/office/drawing/2014/main" val="1002749144"/>
                    </a:ext>
                  </a:extLst>
                </a:gridCol>
                <a:gridCol w="1003300">
                  <a:extLst>
                    <a:ext uri="{9D8B030D-6E8A-4147-A177-3AD203B41FA5}">
                      <a16:colId xmlns:a16="http://schemas.microsoft.com/office/drawing/2014/main" val="3396709177"/>
                    </a:ext>
                  </a:extLst>
                </a:gridCol>
                <a:gridCol w="1003300">
                  <a:extLst>
                    <a:ext uri="{9D8B030D-6E8A-4147-A177-3AD203B41FA5}">
                      <a16:colId xmlns:a16="http://schemas.microsoft.com/office/drawing/2014/main" val="2867519906"/>
                    </a:ext>
                  </a:extLst>
                </a:gridCol>
              </a:tblGrid>
              <a:tr h="184150">
                <a:tc>
                  <a:txBody>
                    <a:bodyPr/>
                    <a:lstStyle/>
                    <a:p>
                      <a:pPr algn="ctr" fontAlgn="ctr"/>
                      <a:r>
                        <a:rPr lang="en-GB" sz="1100" u="none" strike="noStrike">
                          <a:effectLst/>
                        </a:rPr>
                        <a:t>Beta</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endParaRPr lang="en-GB"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502682719"/>
                  </a:ext>
                </a:extLst>
              </a:tr>
              <a:tr h="184150">
                <a:tc>
                  <a:txBody>
                    <a:bodyPr/>
                    <a:lstStyle/>
                    <a:p>
                      <a:pPr algn="ctr" fontAlgn="ctr"/>
                      <a:r>
                        <a:rPr lang="en-GB" sz="1100" u="none" strike="noStrike">
                          <a:effectLst/>
                        </a:rPr>
                        <a:t>Education</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GB" sz="1100" u="none" strike="noStrike">
                          <a:effectLst/>
                        </a:rPr>
                        <a:t>Weekly Earnings</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GB" sz="1100" u="none" strike="noStrike">
                          <a:effectLst/>
                        </a:rPr>
                        <a:t>Sleeping</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GB" sz="1100" u="none" strike="noStrike">
                          <a:effectLst/>
                        </a:rPr>
                        <a:t>Caring for Children</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GB" sz="1100" u="none" strike="noStrike">
                          <a:effectLst/>
                        </a:rPr>
                        <a:t>Housework</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GB" sz="1100" u="none" strike="noStrike">
                          <a:effectLst/>
                        </a:rPr>
                        <a:t>TV</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GB" sz="1100" u="none" strike="noStrike">
                          <a:effectLst/>
                        </a:rPr>
                        <a:t>Children</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GB" sz="1100" u="none" strike="noStrike">
                          <a:effectLst/>
                        </a:rPr>
                        <a:t>Age</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GB" sz="1100" u="none" strike="noStrike">
                          <a:effectLst/>
                        </a:rPr>
                        <a:t>Gender</a:t>
                      </a:r>
                      <a:endParaRPr lang="en-GB"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424968619"/>
                  </a:ext>
                </a:extLst>
              </a:tr>
              <a:tr h="184150">
                <a:tc>
                  <a:txBody>
                    <a:bodyPr/>
                    <a:lstStyle/>
                    <a:p>
                      <a:pPr algn="ctr" fontAlgn="ctr"/>
                      <a:r>
                        <a:rPr lang="en-GB" sz="1000" u="none" strike="noStrike">
                          <a:effectLst/>
                        </a:rPr>
                        <a:t>-0.07745284</a:t>
                      </a:r>
                      <a:endParaRPr lang="en-GB" sz="1000" b="0" i="0" u="none" strike="noStrike">
                        <a:solidFill>
                          <a:srgbClr val="000000"/>
                        </a:solidFill>
                        <a:effectLst/>
                        <a:latin typeface="Lucida Console" panose="020B0609040504020204" pitchFamily="49" charset="0"/>
                      </a:endParaRPr>
                    </a:p>
                  </a:txBody>
                  <a:tcPr marL="6350" marR="6350" marT="6350" marB="0" anchor="ctr"/>
                </a:tc>
                <a:tc>
                  <a:txBody>
                    <a:bodyPr/>
                    <a:lstStyle/>
                    <a:p>
                      <a:pPr algn="ctr" fontAlgn="ctr"/>
                      <a:r>
                        <a:rPr lang="en-GB" sz="1000" u="none" strike="noStrike">
                          <a:effectLst/>
                        </a:rPr>
                        <a:t>-7.502228</a:t>
                      </a:r>
                      <a:endParaRPr lang="en-GB" sz="1000" b="0" i="0" u="none" strike="noStrike">
                        <a:solidFill>
                          <a:srgbClr val="000000"/>
                        </a:solidFill>
                        <a:effectLst/>
                        <a:latin typeface="Lucida Console" panose="020B0609040504020204" pitchFamily="49" charset="0"/>
                      </a:endParaRPr>
                    </a:p>
                  </a:txBody>
                  <a:tcPr marL="6350" marR="6350" marT="6350" marB="0" anchor="ctr"/>
                </a:tc>
                <a:tc>
                  <a:txBody>
                    <a:bodyPr/>
                    <a:lstStyle/>
                    <a:p>
                      <a:pPr algn="ctr" fontAlgn="ctr"/>
                      <a:r>
                        <a:rPr lang="en-GB" sz="1000" u="none" strike="noStrike">
                          <a:effectLst/>
                        </a:rPr>
                        <a:t>0.00208478</a:t>
                      </a:r>
                      <a:endParaRPr lang="en-GB" sz="1000" b="0" i="0" u="none" strike="noStrike">
                        <a:solidFill>
                          <a:srgbClr val="000000"/>
                        </a:solidFill>
                        <a:effectLst/>
                        <a:latin typeface="Lucida Console" panose="020B0609040504020204" pitchFamily="49" charset="0"/>
                      </a:endParaRPr>
                    </a:p>
                  </a:txBody>
                  <a:tcPr marL="6350" marR="6350" marT="6350" marB="0" anchor="ctr"/>
                </a:tc>
                <a:tc>
                  <a:txBody>
                    <a:bodyPr/>
                    <a:lstStyle/>
                    <a:p>
                      <a:pPr algn="ctr" fontAlgn="ctr"/>
                      <a:r>
                        <a:rPr lang="en-GB" sz="1000" u="none" strike="noStrike">
                          <a:effectLst/>
                        </a:rPr>
                        <a:t>0.002933585</a:t>
                      </a:r>
                      <a:endParaRPr lang="en-GB" sz="1000" b="0" i="0" u="none" strike="noStrike">
                        <a:solidFill>
                          <a:srgbClr val="000000"/>
                        </a:solidFill>
                        <a:effectLst/>
                        <a:latin typeface="Lucida Console" panose="020B0609040504020204" pitchFamily="49" charset="0"/>
                      </a:endParaRPr>
                    </a:p>
                  </a:txBody>
                  <a:tcPr marL="6350" marR="6350" marT="6350" marB="0" anchor="ctr"/>
                </a:tc>
                <a:tc>
                  <a:txBody>
                    <a:bodyPr/>
                    <a:lstStyle/>
                    <a:p>
                      <a:pPr algn="ctr" fontAlgn="ctr"/>
                      <a:r>
                        <a:rPr lang="en-GB" sz="1000" u="none" strike="noStrike">
                          <a:effectLst/>
                        </a:rPr>
                        <a:t>0.00113223</a:t>
                      </a:r>
                      <a:endParaRPr lang="en-GB" sz="1000" b="0" i="0" u="none" strike="noStrike">
                        <a:solidFill>
                          <a:srgbClr val="000000"/>
                        </a:solidFill>
                        <a:effectLst/>
                        <a:latin typeface="Lucida Console" panose="020B0609040504020204" pitchFamily="49" charset="0"/>
                      </a:endParaRPr>
                    </a:p>
                  </a:txBody>
                  <a:tcPr marL="6350" marR="6350" marT="6350" marB="0" anchor="ctr"/>
                </a:tc>
                <a:tc>
                  <a:txBody>
                    <a:bodyPr/>
                    <a:lstStyle/>
                    <a:p>
                      <a:pPr algn="ctr" fontAlgn="ctr"/>
                      <a:r>
                        <a:rPr lang="en-GB" sz="1000" u="none" strike="noStrike">
                          <a:effectLst/>
                        </a:rPr>
                        <a:t>0.00297481</a:t>
                      </a:r>
                      <a:endParaRPr lang="en-GB" sz="1000" b="0" i="0" u="none" strike="noStrike">
                        <a:solidFill>
                          <a:srgbClr val="000000"/>
                        </a:solidFill>
                        <a:effectLst/>
                        <a:latin typeface="Lucida Console" panose="020B0609040504020204" pitchFamily="49" charset="0"/>
                      </a:endParaRPr>
                    </a:p>
                  </a:txBody>
                  <a:tcPr marL="6350" marR="6350" marT="6350" marB="0" anchor="ctr"/>
                </a:tc>
                <a:tc>
                  <a:txBody>
                    <a:bodyPr/>
                    <a:lstStyle/>
                    <a:p>
                      <a:pPr algn="ctr" fontAlgn="ctr"/>
                      <a:r>
                        <a:rPr lang="en-GB" sz="1000" u="none" strike="noStrike">
                          <a:effectLst/>
                        </a:rPr>
                        <a:t>-0.03664295</a:t>
                      </a:r>
                      <a:endParaRPr lang="en-GB" sz="1000" b="0" i="0" u="none" strike="noStrike">
                        <a:solidFill>
                          <a:srgbClr val="000000"/>
                        </a:solidFill>
                        <a:effectLst/>
                        <a:latin typeface="Lucida Console" panose="020B0609040504020204" pitchFamily="49" charset="0"/>
                      </a:endParaRPr>
                    </a:p>
                  </a:txBody>
                  <a:tcPr marL="6350" marR="6350" marT="6350" marB="0" anchor="ctr"/>
                </a:tc>
                <a:tc>
                  <a:txBody>
                    <a:bodyPr/>
                    <a:lstStyle/>
                    <a:p>
                      <a:pPr algn="ctr" fontAlgn="ctr"/>
                      <a:r>
                        <a:rPr lang="en-GB" sz="1000" u="none" strike="noStrike">
                          <a:effectLst/>
                        </a:rPr>
                        <a:t>0.01721699</a:t>
                      </a:r>
                      <a:endParaRPr lang="en-GB" sz="1000" b="0" i="0" u="none" strike="noStrike">
                        <a:solidFill>
                          <a:srgbClr val="000000"/>
                        </a:solidFill>
                        <a:effectLst/>
                        <a:latin typeface="Lucida Console" panose="020B0609040504020204" pitchFamily="49" charset="0"/>
                      </a:endParaRPr>
                    </a:p>
                  </a:txBody>
                  <a:tcPr marL="6350" marR="6350" marT="6350" marB="0" anchor="ctr"/>
                </a:tc>
                <a:tc>
                  <a:txBody>
                    <a:bodyPr/>
                    <a:lstStyle/>
                    <a:p>
                      <a:pPr algn="ctr" fontAlgn="ctr"/>
                      <a:r>
                        <a:rPr lang="en-GB" sz="1000" u="none" strike="noStrike">
                          <a:effectLst/>
                        </a:rPr>
                        <a:t>-0.9215666</a:t>
                      </a:r>
                      <a:endParaRPr lang="en-GB" sz="1000" b="0" i="0" u="none" strike="noStrike">
                        <a:solidFill>
                          <a:srgbClr val="000000"/>
                        </a:solidFill>
                        <a:effectLst/>
                        <a:latin typeface="Lucida Console" panose="020B0609040504020204" pitchFamily="49" charset="0"/>
                      </a:endParaRPr>
                    </a:p>
                  </a:txBody>
                  <a:tcPr marL="6350" marR="6350" marT="6350" marB="0" anchor="ctr"/>
                </a:tc>
                <a:extLst>
                  <a:ext uri="{0D108BD9-81ED-4DB2-BD59-A6C34878D82A}">
                    <a16:rowId xmlns:a16="http://schemas.microsoft.com/office/drawing/2014/main" val="2917755933"/>
                  </a:ext>
                </a:extLst>
              </a:tr>
              <a:tr h="184150">
                <a:tc>
                  <a:txBody>
                    <a:bodyPr/>
                    <a:lstStyle/>
                    <a:p>
                      <a:pPr algn="ctr" fontAlgn="ct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endParaRPr lang="en-GB"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916298913"/>
                  </a:ext>
                </a:extLst>
              </a:tr>
              <a:tr h="184150">
                <a:tc>
                  <a:txBody>
                    <a:bodyPr/>
                    <a:lstStyle/>
                    <a:p>
                      <a:pPr algn="ctr" fontAlgn="ctr"/>
                      <a:r>
                        <a:rPr lang="en-GB" sz="1100" u="none" strike="noStrike">
                          <a:effectLst/>
                        </a:rPr>
                        <a:t>Sigma</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endParaRPr lang="en-GB"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625692587"/>
                  </a:ext>
                </a:extLst>
              </a:tr>
              <a:tr h="184150">
                <a:tc>
                  <a:txBody>
                    <a:bodyPr/>
                    <a:lstStyle/>
                    <a:p>
                      <a:pPr algn="ctr" fontAlgn="ctr"/>
                      <a:r>
                        <a:rPr lang="en-GB" sz="1100" u="none" strike="noStrike">
                          <a:effectLst/>
                        </a:rPr>
                        <a:t>Education</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GB" sz="1100" u="none" strike="noStrike">
                          <a:effectLst/>
                        </a:rPr>
                        <a:t>Weekly Earnings</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GB" sz="1100" u="none" strike="noStrike">
                          <a:effectLst/>
                        </a:rPr>
                        <a:t>Sleeping</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GB" sz="1100" u="none" strike="noStrike">
                          <a:effectLst/>
                        </a:rPr>
                        <a:t>Caring for Children</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GB" sz="1100" u="none" strike="noStrike">
                          <a:effectLst/>
                        </a:rPr>
                        <a:t>Housework</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GB" sz="1100" u="none" strike="noStrike">
                          <a:effectLst/>
                        </a:rPr>
                        <a:t>TV</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GB" sz="1100" u="none" strike="noStrike">
                          <a:effectLst/>
                        </a:rPr>
                        <a:t>Children</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GB" sz="1100" u="none" strike="noStrike">
                          <a:effectLst/>
                        </a:rPr>
                        <a:t>Age</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GB" sz="1100" u="none" strike="noStrike">
                          <a:effectLst/>
                        </a:rPr>
                        <a:t>Gender</a:t>
                      </a:r>
                      <a:endParaRPr lang="en-GB"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168134482"/>
                  </a:ext>
                </a:extLst>
              </a:tr>
              <a:tr h="184150">
                <a:tc>
                  <a:txBody>
                    <a:bodyPr/>
                    <a:lstStyle/>
                    <a:p>
                      <a:pPr algn="ctr" fontAlgn="ctr"/>
                      <a:r>
                        <a:rPr lang="en-GB" sz="1000" u="none" strike="noStrike">
                          <a:effectLst/>
                        </a:rPr>
                        <a:t>0.01444268</a:t>
                      </a:r>
                      <a:endParaRPr lang="en-GB" sz="1000" b="0" i="0" u="none" strike="noStrike">
                        <a:solidFill>
                          <a:srgbClr val="000000"/>
                        </a:solidFill>
                        <a:effectLst/>
                        <a:latin typeface="Lucida Console" panose="020B0609040504020204" pitchFamily="49" charset="0"/>
                      </a:endParaRPr>
                    </a:p>
                  </a:txBody>
                  <a:tcPr marL="6350" marR="6350" marT="6350" marB="0" anchor="ctr"/>
                </a:tc>
                <a:tc>
                  <a:txBody>
                    <a:bodyPr/>
                    <a:lstStyle/>
                    <a:p>
                      <a:pPr algn="ctr" fontAlgn="ctr"/>
                      <a:r>
                        <a:rPr lang="en-GB" sz="1000" u="none" strike="noStrike">
                          <a:effectLst/>
                        </a:rPr>
                        <a:t>5.44E-09</a:t>
                      </a:r>
                      <a:endParaRPr lang="en-GB" sz="1000" b="0" i="0" u="none" strike="noStrike">
                        <a:solidFill>
                          <a:srgbClr val="000000"/>
                        </a:solidFill>
                        <a:effectLst/>
                        <a:latin typeface="Lucida Console" panose="020B0609040504020204" pitchFamily="49" charset="0"/>
                      </a:endParaRPr>
                    </a:p>
                  </a:txBody>
                  <a:tcPr marL="6350" marR="6350" marT="6350" marB="0" anchor="ctr"/>
                </a:tc>
                <a:tc>
                  <a:txBody>
                    <a:bodyPr/>
                    <a:lstStyle/>
                    <a:p>
                      <a:pPr algn="ctr" fontAlgn="ctr"/>
                      <a:r>
                        <a:rPr lang="en-GB" sz="1000" u="none" strike="noStrike">
                          <a:effectLst/>
                        </a:rPr>
                        <a:t>0.000249751</a:t>
                      </a:r>
                      <a:endParaRPr lang="en-GB" sz="1000" b="0" i="0" u="none" strike="noStrike">
                        <a:solidFill>
                          <a:srgbClr val="000000"/>
                        </a:solidFill>
                        <a:effectLst/>
                        <a:latin typeface="Lucida Console" panose="020B0609040504020204" pitchFamily="49" charset="0"/>
                      </a:endParaRPr>
                    </a:p>
                  </a:txBody>
                  <a:tcPr marL="6350" marR="6350" marT="6350" marB="0" anchor="ctr"/>
                </a:tc>
                <a:tc>
                  <a:txBody>
                    <a:bodyPr/>
                    <a:lstStyle/>
                    <a:p>
                      <a:pPr algn="ctr" fontAlgn="ctr"/>
                      <a:r>
                        <a:rPr lang="en-GB" sz="1000" u="none" strike="noStrike">
                          <a:effectLst/>
                        </a:rPr>
                        <a:t>0.000727905</a:t>
                      </a:r>
                      <a:endParaRPr lang="en-GB" sz="1000" b="0" i="0" u="none" strike="noStrike">
                        <a:solidFill>
                          <a:srgbClr val="000000"/>
                        </a:solidFill>
                        <a:effectLst/>
                        <a:latin typeface="Lucida Console" panose="020B0609040504020204" pitchFamily="49" charset="0"/>
                      </a:endParaRPr>
                    </a:p>
                  </a:txBody>
                  <a:tcPr marL="6350" marR="6350" marT="6350" marB="0" anchor="ctr"/>
                </a:tc>
                <a:tc>
                  <a:txBody>
                    <a:bodyPr/>
                    <a:lstStyle/>
                    <a:p>
                      <a:pPr algn="ctr" fontAlgn="ctr"/>
                      <a:r>
                        <a:rPr lang="en-GB" sz="1000" u="none" strike="noStrike">
                          <a:effectLst/>
                        </a:rPr>
                        <a:t>0.00054543</a:t>
                      </a:r>
                      <a:endParaRPr lang="en-GB" sz="1000" b="0" i="0" u="none" strike="noStrike">
                        <a:solidFill>
                          <a:srgbClr val="000000"/>
                        </a:solidFill>
                        <a:effectLst/>
                        <a:latin typeface="Lucida Console" panose="020B0609040504020204" pitchFamily="49" charset="0"/>
                      </a:endParaRPr>
                    </a:p>
                  </a:txBody>
                  <a:tcPr marL="6350" marR="6350" marT="6350" marB="0" anchor="ctr"/>
                </a:tc>
                <a:tc>
                  <a:txBody>
                    <a:bodyPr/>
                    <a:lstStyle/>
                    <a:p>
                      <a:pPr algn="ctr" fontAlgn="ctr"/>
                      <a:r>
                        <a:rPr lang="en-GB" sz="1000" u="none" strike="noStrike">
                          <a:effectLst/>
                        </a:rPr>
                        <a:t>0.000284231</a:t>
                      </a:r>
                      <a:endParaRPr lang="en-GB" sz="1000" b="0" i="0" u="none" strike="noStrike">
                        <a:solidFill>
                          <a:srgbClr val="000000"/>
                        </a:solidFill>
                        <a:effectLst/>
                        <a:latin typeface="Lucida Console" panose="020B0609040504020204" pitchFamily="49" charset="0"/>
                      </a:endParaRPr>
                    </a:p>
                  </a:txBody>
                  <a:tcPr marL="6350" marR="6350" marT="6350" marB="0" anchor="ctr"/>
                </a:tc>
                <a:tc>
                  <a:txBody>
                    <a:bodyPr/>
                    <a:lstStyle/>
                    <a:p>
                      <a:pPr algn="ctr" fontAlgn="ctr"/>
                      <a:r>
                        <a:rPr lang="en-GB" sz="1000" u="none" strike="noStrike">
                          <a:effectLst/>
                        </a:rPr>
                        <a:t>0.04138195</a:t>
                      </a:r>
                      <a:endParaRPr lang="en-GB" sz="1000" b="0" i="0" u="none" strike="noStrike">
                        <a:solidFill>
                          <a:srgbClr val="000000"/>
                        </a:solidFill>
                        <a:effectLst/>
                        <a:latin typeface="Lucida Console" panose="020B0609040504020204" pitchFamily="49" charset="0"/>
                      </a:endParaRPr>
                    </a:p>
                  </a:txBody>
                  <a:tcPr marL="6350" marR="6350" marT="6350" marB="0" anchor="ctr"/>
                </a:tc>
                <a:tc>
                  <a:txBody>
                    <a:bodyPr/>
                    <a:lstStyle/>
                    <a:p>
                      <a:pPr algn="ctr" fontAlgn="ctr"/>
                      <a:r>
                        <a:rPr lang="en-GB" sz="1000" u="none" strike="noStrike">
                          <a:effectLst/>
                        </a:rPr>
                        <a:t>0.002247432</a:t>
                      </a:r>
                      <a:endParaRPr lang="en-GB" sz="1000" b="0" i="0" u="none" strike="noStrike">
                        <a:solidFill>
                          <a:srgbClr val="000000"/>
                        </a:solidFill>
                        <a:effectLst/>
                        <a:latin typeface="Lucida Console" panose="020B0609040504020204" pitchFamily="49" charset="0"/>
                      </a:endParaRPr>
                    </a:p>
                  </a:txBody>
                  <a:tcPr marL="6350" marR="6350" marT="6350" marB="0" anchor="ctr"/>
                </a:tc>
                <a:tc>
                  <a:txBody>
                    <a:bodyPr/>
                    <a:lstStyle/>
                    <a:p>
                      <a:pPr algn="ctr" fontAlgn="ctr"/>
                      <a:r>
                        <a:rPr lang="en-GB" sz="1000" u="none" strike="noStrike">
                          <a:effectLst/>
                        </a:rPr>
                        <a:t>0.07384185</a:t>
                      </a:r>
                      <a:endParaRPr lang="en-GB" sz="1000" b="0" i="0" u="none" strike="noStrike">
                        <a:solidFill>
                          <a:srgbClr val="000000"/>
                        </a:solidFill>
                        <a:effectLst/>
                        <a:latin typeface="Lucida Console" panose="020B0609040504020204" pitchFamily="49" charset="0"/>
                      </a:endParaRPr>
                    </a:p>
                  </a:txBody>
                  <a:tcPr marL="6350" marR="6350" marT="6350" marB="0" anchor="ctr"/>
                </a:tc>
                <a:extLst>
                  <a:ext uri="{0D108BD9-81ED-4DB2-BD59-A6C34878D82A}">
                    <a16:rowId xmlns:a16="http://schemas.microsoft.com/office/drawing/2014/main" val="891228838"/>
                  </a:ext>
                </a:extLst>
              </a:tr>
              <a:tr h="184150">
                <a:tc>
                  <a:txBody>
                    <a:bodyPr/>
                    <a:lstStyle/>
                    <a:p>
                      <a:pPr algn="l" fontAlgn="b"/>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46422756"/>
                  </a:ext>
                </a:extLst>
              </a:tr>
              <a:tr h="184150">
                <a:tc>
                  <a:txBody>
                    <a:bodyPr/>
                    <a:lstStyle/>
                    <a:p>
                      <a:pPr algn="ctr" fontAlgn="ctr"/>
                      <a:r>
                        <a:rPr lang="en-GB" sz="1100" u="none" strike="noStrike">
                          <a:effectLst/>
                        </a:rPr>
                        <a:t>t value</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b"/>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44741234"/>
                  </a:ext>
                </a:extLst>
              </a:tr>
              <a:tr h="184150">
                <a:tc>
                  <a:txBody>
                    <a:bodyPr/>
                    <a:lstStyle/>
                    <a:p>
                      <a:pPr algn="ctr" fontAlgn="ctr"/>
                      <a:r>
                        <a:rPr lang="en-GB" sz="1100" u="none" strike="noStrike">
                          <a:effectLst/>
                        </a:rPr>
                        <a:t>Education</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GB" sz="1100" u="none" strike="noStrike" dirty="0">
                          <a:effectLst/>
                        </a:rPr>
                        <a:t>Weekly Earnings</a:t>
                      </a:r>
                      <a:endParaRPr lang="en-GB" sz="1100" b="0" i="0" u="none" strike="noStrike" dirty="0">
                        <a:solidFill>
                          <a:srgbClr val="000000"/>
                        </a:solidFill>
                        <a:effectLst/>
                        <a:latin typeface="Calibri" panose="020F0502020204030204" pitchFamily="34" charset="0"/>
                      </a:endParaRPr>
                    </a:p>
                  </a:txBody>
                  <a:tcPr marL="6350" marR="6350" marT="6350" marB="0" anchor="ctr">
                    <a:solidFill>
                      <a:srgbClr val="FFFF00"/>
                    </a:solidFill>
                  </a:tcPr>
                </a:tc>
                <a:tc>
                  <a:txBody>
                    <a:bodyPr/>
                    <a:lstStyle/>
                    <a:p>
                      <a:pPr algn="ctr" fontAlgn="ctr"/>
                      <a:r>
                        <a:rPr lang="en-GB" sz="1100" u="none" strike="noStrike">
                          <a:effectLst/>
                        </a:rPr>
                        <a:t>Sleeping</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GB" sz="1100" u="none" strike="noStrike">
                          <a:effectLst/>
                        </a:rPr>
                        <a:t>Caring for Children</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GB" sz="1100" u="none" strike="noStrike">
                          <a:effectLst/>
                        </a:rPr>
                        <a:t>Housework</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GB" sz="1100" u="none" strike="noStrike">
                          <a:effectLst/>
                        </a:rPr>
                        <a:t>TV</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GB" sz="1100" u="none" strike="noStrike">
                          <a:effectLst/>
                        </a:rPr>
                        <a:t>Children</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GB" sz="1100" u="none" strike="noStrike">
                          <a:effectLst/>
                        </a:rPr>
                        <a:t>Age</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GB" sz="1100" u="none" strike="noStrike">
                          <a:effectLst/>
                        </a:rPr>
                        <a:t>Gender</a:t>
                      </a:r>
                      <a:endParaRPr lang="en-GB"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210156284"/>
                  </a:ext>
                </a:extLst>
              </a:tr>
              <a:tr h="184150">
                <a:tc>
                  <a:txBody>
                    <a:bodyPr/>
                    <a:lstStyle/>
                    <a:p>
                      <a:pPr algn="r" fontAlgn="b"/>
                      <a:r>
                        <a:rPr lang="en-GB" sz="1100" u="none" strike="noStrike">
                          <a:effectLst/>
                        </a:rPr>
                        <a:t>-5.362774776</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dirty="0">
                          <a:effectLst/>
                        </a:rPr>
                        <a:t>-1379517382</a:t>
                      </a:r>
                      <a:endParaRPr lang="en-GB"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dirty="0">
                          <a:effectLst/>
                        </a:rPr>
                        <a:t>8.347434044</a:t>
                      </a:r>
                      <a:endParaRPr lang="en-GB"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4.030174534</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2.075843846</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10.46615539</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-0.885481472</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7.660739012</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dirty="0">
                          <a:effectLst/>
                        </a:rPr>
                        <a:t>-12.48027507</a:t>
                      </a:r>
                      <a:endParaRPr lang="en-GB"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1017501"/>
                  </a:ext>
                </a:extLst>
              </a:tr>
            </a:tbl>
          </a:graphicData>
        </a:graphic>
      </p:graphicFrame>
    </p:spTree>
    <p:extLst>
      <p:ext uri="{BB962C8B-B14F-4D97-AF65-F5344CB8AC3E}">
        <p14:creationId xmlns:p14="http://schemas.microsoft.com/office/powerpoint/2010/main" val="3157807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2541"/>
          </a:xfrm>
        </p:spPr>
        <p:txBody>
          <a:bodyPr>
            <a:normAutofit/>
          </a:bodyPr>
          <a:lstStyle/>
          <a:p>
            <a:r>
              <a:rPr lang="en-IN" sz="3200" dirty="0"/>
              <a:t>Prediction model for Test Dataset </a:t>
            </a:r>
          </a:p>
        </p:txBody>
      </p:sp>
      <p:sp>
        <p:nvSpPr>
          <p:cNvPr id="3" name="Content Placeholder 2"/>
          <p:cNvSpPr>
            <a:spLocks noGrp="1"/>
          </p:cNvSpPr>
          <p:nvPr>
            <p:ph idx="1"/>
          </p:nvPr>
        </p:nvSpPr>
        <p:spPr>
          <a:xfrm>
            <a:off x="838200" y="1216241"/>
            <a:ext cx="10515600" cy="4969600"/>
          </a:xfrm>
        </p:spPr>
        <p:txBody>
          <a:bodyPr>
            <a:normAutofit/>
          </a:bodyPr>
          <a:lstStyle/>
          <a:p>
            <a:r>
              <a:rPr lang="en-IN" sz="2000" dirty="0"/>
              <a:t>As Employment Status is categorical data, we made use of </a:t>
            </a:r>
            <a:r>
              <a:rPr lang="en-IN" sz="2000" b="1" dirty="0"/>
              <a:t>multinomial logistic regression </a:t>
            </a:r>
            <a:r>
              <a:rPr lang="en-IN" sz="2000" dirty="0"/>
              <a:t>to predict the values in Test Dataset</a:t>
            </a:r>
          </a:p>
          <a:p>
            <a:r>
              <a:rPr lang="en-IN" sz="2000" dirty="0"/>
              <a:t>For our prediction, we choose random sampling method to select a sample of size 33270 from the training dataset</a:t>
            </a:r>
          </a:p>
          <a:p>
            <a:r>
              <a:rPr lang="en-IN" sz="2000" dirty="0"/>
              <a:t>Considering ‘Employed’ status as our reference point, we factorized this variable and build our prediction model on it </a:t>
            </a:r>
          </a:p>
          <a:p>
            <a:r>
              <a:rPr lang="en-IN" sz="2000" dirty="0"/>
              <a:t>We considered combinations of various explanatory variables and chose our model on the basis of prediction accuracy and Bayesian Information Criterion(BIC)</a:t>
            </a:r>
          </a:p>
          <a:p>
            <a:r>
              <a:rPr lang="en-IN" sz="2000" dirty="0"/>
              <a:t>The explanatory variables considered in the final model are:</a:t>
            </a:r>
          </a:p>
          <a:p>
            <a:pPr lvl="1"/>
            <a:r>
              <a:rPr lang="en-IN" sz="1600" dirty="0" err="1"/>
              <a:t>JobSearching</a:t>
            </a:r>
            <a:r>
              <a:rPr lang="en-IN" sz="1600" dirty="0"/>
              <a:t> </a:t>
            </a:r>
          </a:p>
          <a:p>
            <a:pPr lvl="1"/>
            <a:r>
              <a:rPr lang="en-IN" sz="1600" dirty="0"/>
              <a:t>Age </a:t>
            </a:r>
          </a:p>
          <a:p>
            <a:pPr lvl="1"/>
            <a:r>
              <a:rPr lang="en-IN" sz="1600" dirty="0"/>
              <a:t>Gender</a:t>
            </a:r>
          </a:p>
          <a:p>
            <a:pPr lvl="1"/>
            <a:r>
              <a:rPr lang="en-IN" sz="1600" dirty="0"/>
              <a:t>Socialising and Relaxing</a:t>
            </a:r>
          </a:p>
          <a:p>
            <a:r>
              <a:rPr lang="en-IN" sz="2000" dirty="0"/>
              <a:t>The model has predicted values of Employment Status with an accuracy of 65% and BIC value of 21410.13</a:t>
            </a:r>
          </a:p>
          <a:p>
            <a:pPr marL="0" indent="0">
              <a:buNone/>
            </a:pPr>
            <a:endParaRPr lang="en-IN" sz="2000" dirty="0"/>
          </a:p>
        </p:txBody>
      </p:sp>
    </p:spTree>
    <p:extLst>
      <p:ext uri="{BB962C8B-B14F-4D97-AF65-F5344CB8AC3E}">
        <p14:creationId xmlns:p14="http://schemas.microsoft.com/office/powerpoint/2010/main" val="4104836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1524000" y="152399"/>
          <a:ext cx="9144000" cy="5552178"/>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2776089">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76089">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4" name="Age0-19_PieChart"/>
          <p:cNvGraphicFramePr>
            <a:graphicFrameLocks/>
          </p:cNvGraphicFramePr>
          <p:nvPr>
            <p:extLst>
              <p:ext uri="{D42A27DB-BD31-4B8C-83A1-F6EECF244321}">
                <p14:modId xmlns:p14="http://schemas.microsoft.com/office/powerpoint/2010/main" val="3290477366"/>
              </p:ext>
            </p:extLst>
          </p:nvPr>
        </p:nvGraphicFramePr>
        <p:xfrm>
          <a:off x="1524000" y="68241"/>
          <a:ext cx="2514600" cy="275115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Age20-29_PieChart"/>
          <p:cNvGraphicFramePr>
            <a:graphicFrameLocks/>
          </p:cNvGraphicFramePr>
          <p:nvPr>
            <p:extLst>
              <p:ext uri="{D42A27DB-BD31-4B8C-83A1-F6EECF244321}">
                <p14:modId xmlns:p14="http://schemas.microsoft.com/office/powerpoint/2010/main" val="1849090176"/>
              </p:ext>
            </p:extLst>
          </p:nvPr>
        </p:nvGraphicFramePr>
        <p:xfrm>
          <a:off x="3810000" y="68242"/>
          <a:ext cx="2667000" cy="27511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a:graphicFrameLocks/>
          </p:cNvGraphicFramePr>
          <p:nvPr>
            <p:extLst>
              <p:ext uri="{D42A27DB-BD31-4B8C-83A1-F6EECF244321}">
                <p14:modId xmlns:p14="http://schemas.microsoft.com/office/powerpoint/2010/main" val="1496546244"/>
              </p:ext>
            </p:extLst>
          </p:nvPr>
        </p:nvGraphicFramePr>
        <p:xfrm>
          <a:off x="6172202" y="68243"/>
          <a:ext cx="2438399" cy="275115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Age40-49_PieChart"/>
          <p:cNvGraphicFramePr>
            <a:graphicFrameLocks/>
          </p:cNvGraphicFramePr>
          <p:nvPr>
            <p:extLst>
              <p:ext uri="{D42A27DB-BD31-4B8C-83A1-F6EECF244321}">
                <p14:modId xmlns:p14="http://schemas.microsoft.com/office/powerpoint/2010/main" val="680410529"/>
              </p:ext>
            </p:extLst>
          </p:nvPr>
        </p:nvGraphicFramePr>
        <p:xfrm>
          <a:off x="8382000" y="145619"/>
          <a:ext cx="2438400" cy="26737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Age50-59_PieChart"/>
          <p:cNvGraphicFramePr>
            <a:graphicFrameLocks/>
          </p:cNvGraphicFramePr>
          <p:nvPr>
            <p:extLst>
              <p:ext uri="{D42A27DB-BD31-4B8C-83A1-F6EECF244321}">
                <p14:modId xmlns:p14="http://schemas.microsoft.com/office/powerpoint/2010/main" val="3969747799"/>
              </p:ext>
            </p:extLst>
          </p:nvPr>
        </p:nvGraphicFramePr>
        <p:xfrm>
          <a:off x="1524000" y="2891053"/>
          <a:ext cx="2514600" cy="281352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 name="Age60-69_PieChart"/>
          <p:cNvGraphicFramePr>
            <a:graphicFrameLocks/>
          </p:cNvGraphicFramePr>
          <p:nvPr>
            <p:extLst>
              <p:ext uri="{D42A27DB-BD31-4B8C-83A1-F6EECF244321}">
                <p14:modId xmlns:p14="http://schemas.microsoft.com/office/powerpoint/2010/main" val="1980980913"/>
              </p:ext>
            </p:extLst>
          </p:nvPr>
        </p:nvGraphicFramePr>
        <p:xfrm>
          <a:off x="3810000" y="2891051"/>
          <a:ext cx="2590800" cy="281352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Age70-79_PieChart"/>
          <p:cNvGraphicFramePr>
            <a:graphicFrameLocks/>
          </p:cNvGraphicFramePr>
          <p:nvPr>
            <p:extLst>
              <p:ext uri="{D42A27DB-BD31-4B8C-83A1-F6EECF244321}">
                <p14:modId xmlns:p14="http://schemas.microsoft.com/office/powerpoint/2010/main" val="2763273297"/>
              </p:ext>
            </p:extLst>
          </p:nvPr>
        </p:nvGraphicFramePr>
        <p:xfrm>
          <a:off x="6172202" y="2891051"/>
          <a:ext cx="2438399" cy="281352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Age80+_PieChart"/>
          <p:cNvGraphicFramePr>
            <a:graphicFrameLocks/>
          </p:cNvGraphicFramePr>
          <p:nvPr>
            <p:extLst>
              <p:ext uri="{D42A27DB-BD31-4B8C-83A1-F6EECF244321}">
                <p14:modId xmlns:p14="http://schemas.microsoft.com/office/powerpoint/2010/main" val="2811551285"/>
              </p:ext>
            </p:extLst>
          </p:nvPr>
        </p:nvGraphicFramePr>
        <p:xfrm>
          <a:off x="8382000" y="2927893"/>
          <a:ext cx="2438400" cy="2776685"/>
        </p:xfrm>
        <a:graphic>
          <a:graphicData uri="http://schemas.openxmlformats.org/drawingml/2006/chart">
            <c:chart xmlns:c="http://schemas.openxmlformats.org/drawingml/2006/chart" xmlns:r="http://schemas.openxmlformats.org/officeDocument/2006/relationships" r:id="rId9"/>
          </a:graphicData>
        </a:graphic>
      </p:graphicFrame>
      <p:pic>
        <p:nvPicPr>
          <p:cNvPr id="5" name="Picture 4">
            <a:extLst>
              <a:ext uri="{FF2B5EF4-FFF2-40B4-BE49-F238E27FC236}">
                <a16:creationId xmlns:a16="http://schemas.microsoft.com/office/drawing/2014/main" id="{20D200B6-B80A-1740-8255-E1CC4509EF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617" y="5454495"/>
            <a:ext cx="3634983" cy="1325446"/>
          </a:xfrm>
          <a:prstGeom prst="rect">
            <a:avLst/>
          </a:prstGeom>
        </p:spPr>
      </p:pic>
    </p:spTree>
    <p:extLst>
      <p:ext uri="{BB962C8B-B14F-4D97-AF65-F5344CB8AC3E}">
        <p14:creationId xmlns:p14="http://schemas.microsoft.com/office/powerpoint/2010/main" val="663934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79394"/>
            <a:ext cx="10515600" cy="5697569"/>
          </a:xfrm>
        </p:spPr>
        <p:txBody>
          <a:bodyPr>
            <a:normAutofit/>
          </a:bodyPr>
          <a:lstStyle/>
          <a:p>
            <a:r>
              <a:rPr lang="en-IN" sz="2400" dirty="0"/>
              <a:t>The results of the prediction can be found in the file </a:t>
            </a:r>
            <a:r>
              <a:rPr lang="en-IN" sz="2400" b="1" dirty="0"/>
              <a:t>TestOutput.csv </a:t>
            </a:r>
          </a:p>
          <a:p>
            <a:pPr marL="0" indent="0">
              <a:buNone/>
            </a:pPr>
            <a:endParaRPr lang="en-IN" sz="2400" dirty="0"/>
          </a:p>
        </p:txBody>
      </p:sp>
      <p:pic>
        <p:nvPicPr>
          <p:cNvPr id="4" name="Picture 3"/>
          <p:cNvPicPr>
            <a:picLocks noChangeAspect="1"/>
          </p:cNvPicPr>
          <p:nvPr/>
        </p:nvPicPr>
        <p:blipFill>
          <a:blip r:embed="rId3"/>
          <a:stretch>
            <a:fillRect/>
          </a:stretch>
        </p:blipFill>
        <p:spPr>
          <a:xfrm>
            <a:off x="976545" y="1136790"/>
            <a:ext cx="10031767" cy="3728304"/>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3520719082"/>
              </p:ext>
            </p:extLst>
          </p:nvPr>
        </p:nvGraphicFramePr>
        <p:xfrm>
          <a:off x="5233387" y="5082020"/>
          <a:ext cx="1708951" cy="1480498"/>
        </p:xfrm>
        <a:graphic>
          <a:graphicData uri="http://schemas.openxmlformats.org/presentationml/2006/ole">
            <mc:AlternateContent xmlns:mc="http://schemas.openxmlformats.org/markup-compatibility/2006">
              <mc:Choice xmlns:v="urn:schemas-microsoft-com:vml" Requires="v">
                <p:oleObj spid="_x0000_s1091" name="Worksheet" showAsIcon="1" r:id="rId4" imgW="914400" imgH="792360" progId="Excel.Sheet.12">
                  <p:embed/>
                </p:oleObj>
              </mc:Choice>
              <mc:Fallback>
                <p:oleObj name="Worksheet" showAsIcon="1" r:id="rId4" imgW="914400" imgH="792360" progId="Excel.Sheet.12">
                  <p:embed/>
                  <p:pic>
                    <p:nvPicPr>
                      <p:cNvPr id="0" name=""/>
                      <p:cNvPicPr/>
                      <p:nvPr/>
                    </p:nvPicPr>
                    <p:blipFill>
                      <a:blip r:embed="rId5"/>
                      <a:stretch>
                        <a:fillRect/>
                      </a:stretch>
                    </p:blipFill>
                    <p:spPr>
                      <a:xfrm>
                        <a:off x="5233387" y="5082020"/>
                        <a:ext cx="1708951" cy="1480498"/>
                      </a:xfrm>
                      <a:prstGeom prst="rect">
                        <a:avLst/>
                      </a:prstGeom>
                    </p:spPr>
                  </p:pic>
                </p:oleObj>
              </mc:Fallback>
            </mc:AlternateContent>
          </a:graphicData>
        </a:graphic>
      </p:graphicFrame>
    </p:spTree>
    <p:extLst>
      <p:ext uri="{BB962C8B-B14F-4D97-AF65-F5344CB8AC3E}">
        <p14:creationId xmlns:p14="http://schemas.microsoft.com/office/powerpoint/2010/main" val="3520064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51C4-E209-4886-AFBD-FC0515AE9598}"/>
              </a:ext>
            </a:extLst>
          </p:cNvPr>
          <p:cNvSpPr/>
          <p:nvPr/>
        </p:nvSpPr>
        <p:spPr>
          <a:xfrm>
            <a:off x="320512" y="147378"/>
            <a:ext cx="11189616" cy="369332"/>
          </a:xfrm>
          <a:prstGeom prst="rect">
            <a:avLst/>
          </a:prstGeom>
        </p:spPr>
        <p:txBody>
          <a:bodyPr wrap="square">
            <a:spAutoFit/>
          </a:bodyPr>
          <a:lstStyle/>
          <a:p>
            <a:pPr algn="ctr"/>
            <a:r>
              <a:rPr lang="en-GB" dirty="0"/>
              <a:t>Additional findings – Correlation between variables of the data set </a:t>
            </a:r>
          </a:p>
        </p:txBody>
      </p:sp>
      <p:pic>
        <p:nvPicPr>
          <p:cNvPr id="5" name="Picture 4">
            <a:extLst>
              <a:ext uri="{FF2B5EF4-FFF2-40B4-BE49-F238E27FC236}">
                <a16:creationId xmlns:a16="http://schemas.microsoft.com/office/drawing/2014/main" id="{D8256ED1-14D4-4487-8745-A76A85896382}"/>
              </a:ext>
            </a:extLst>
          </p:cNvPr>
          <p:cNvPicPr>
            <a:picLocks noChangeAspect="1"/>
          </p:cNvPicPr>
          <p:nvPr/>
        </p:nvPicPr>
        <p:blipFill rotWithShape="1">
          <a:blip r:embed="rId2"/>
          <a:srcRect l="30832" t="12226" r="17720" b="-914"/>
          <a:stretch/>
        </p:blipFill>
        <p:spPr>
          <a:xfrm>
            <a:off x="207389" y="862846"/>
            <a:ext cx="6193411" cy="5481394"/>
          </a:xfrm>
          <a:prstGeom prst="rect">
            <a:avLst/>
          </a:prstGeom>
        </p:spPr>
      </p:pic>
      <p:sp>
        <p:nvSpPr>
          <p:cNvPr id="6" name="Rectangle 5">
            <a:extLst>
              <a:ext uri="{FF2B5EF4-FFF2-40B4-BE49-F238E27FC236}">
                <a16:creationId xmlns:a16="http://schemas.microsoft.com/office/drawing/2014/main" id="{B8E82F18-3F24-443A-91CC-2779DDF297C8}"/>
              </a:ext>
            </a:extLst>
          </p:cNvPr>
          <p:cNvSpPr/>
          <p:nvPr/>
        </p:nvSpPr>
        <p:spPr>
          <a:xfrm>
            <a:off x="6400800" y="974217"/>
            <a:ext cx="4458879" cy="1600438"/>
          </a:xfrm>
          <a:prstGeom prst="rect">
            <a:avLst/>
          </a:prstGeom>
        </p:spPr>
        <p:txBody>
          <a:bodyPr wrap="square">
            <a:spAutoFit/>
          </a:bodyPr>
          <a:lstStyle/>
          <a:p>
            <a:pPr marL="285750" indent="-285750" algn="just">
              <a:buFont typeface="Arial" panose="020B0604020202020204" pitchFamily="34" charset="0"/>
              <a:buChar char="•"/>
            </a:pPr>
            <a:r>
              <a:rPr lang="en-GB" sz="1400" dirty="0"/>
              <a:t>We have visualized the correlation matrix for variables given in the dataset to graphically find relationships between the variables.</a:t>
            </a:r>
          </a:p>
          <a:p>
            <a:pPr marL="285750" indent="-285750" algn="just">
              <a:buFont typeface="Arial" panose="020B0604020202020204" pitchFamily="34" charset="0"/>
              <a:buChar char="•"/>
            </a:pPr>
            <a:r>
              <a:rPr lang="en-GB" sz="1400" dirty="0"/>
              <a:t>Darker the shade of Blue, the stronger is the positive correlation between the variables.</a:t>
            </a:r>
          </a:p>
          <a:p>
            <a:pPr marL="285750" indent="-285750" algn="just">
              <a:buFont typeface="Arial" panose="020B0604020202020204" pitchFamily="34" charset="0"/>
              <a:buChar char="•"/>
            </a:pPr>
            <a:r>
              <a:rPr lang="en-GB" sz="1400" dirty="0"/>
              <a:t>Darker the shade of Red, the stronger is the negative correlation between the two variables.</a:t>
            </a:r>
          </a:p>
        </p:txBody>
      </p:sp>
      <p:sp>
        <p:nvSpPr>
          <p:cNvPr id="7" name="Rectangle 6">
            <a:extLst>
              <a:ext uri="{FF2B5EF4-FFF2-40B4-BE49-F238E27FC236}">
                <a16:creationId xmlns:a16="http://schemas.microsoft.com/office/drawing/2014/main" id="{4BA04673-AAEB-4DE1-A01B-B2B3F99C8B0E}"/>
              </a:ext>
            </a:extLst>
          </p:cNvPr>
          <p:cNvSpPr/>
          <p:nvPr/>
        </p:nvSpPr>
        <p:spPr>
          <a:xfrm>
            <a:off x="6400800" y="2920178"/>
            <a:ext cx="4458879" cy="1384995"/>
          </a:xfrm>
          <a:prstGeom prst="rect">
            <a:avLst/>
          </a:prstGeom>
        </p:spPr>
        <p:txBody>
          <a:bodyPr wrap="square">
            <a:spAutoFit/>
          </a:bodyPr>
          <a:lstStyle/>
          <a:p>
            <a:pPr algn="just"/>
            <a:r>
              <a:rPr lang="en-GB" sz="1400" dirty="0"/>
              <a:t>We can see that there are strong positive relationships between: </a:t>
            </a:r>
          </a:p>
          <a:p>
            <a:pPr marL="285750" indent="-285750" algn="just">
              <a:buFont typeface="Arial" panose="020B0604020202020204" pitchFamily="34" charset="0"/>
              <a:buChar char="•"/>
            </a:pPr>
            <a:r>
              <a:rPr lang="en-GB" sz="1400" dirty="0"/>
              <a:t>Weekly Earnings and Weekly Hours Worked</a:t>
            </a:r>
          </a:p>
          <a:p>
            <a:pPr marL="285750" indent="-285750" algn="just">
              <a:buFont typeface="Arial" panose="020B0604020202020204" pitchFamily="34" charset="0"/>
              <a:buChar char="•"/>
            </a:pPr>
            <a:r>
              <a:rPr lang="en-GB" sz="1400" dirty="0"/>
              <a:t>Having Children and Caring for Children</a:t>
            </a:r>
          </a:p>
          <a:p>
            <a:pPr marL="285750" indent="-285750" algn="just">
              <a:buFont typeface="Arial" panose="020B0604020202020204" pitchFamily="34" charset="0"/>
              <a:buChar char="•"/>
            </a:pPr>
            <a:r>
              <a:rPr lang="en-GB" sz="1400" dirty="0"/>
              <a:t>Caring for Children and Playing with Children</a:t>
            </a:r>
          </a:p>
          <a:p>
            <a:pPr marL="285750" indent="-285750" algn="just">
              <a:buFont typeface="Arial" panose="020B0604020202020204" pitchFamily="34" charset="0"/>
              <a:buChar char="•"/>
            </a:pPr>
            <a:r>
              <a:rPr lang="en-GB" sz="1400" dirty="0"/>
              <a:t>Socializing &amp; Relaxing and  Watching Television</a:t>
            </a:r>
          </a:p>
        </p:txBody>
      </p:sp>
      <p:sp>
        <p:nvSpPr>
          <p:cNvPr id="8" name="Rectangle 7">
            <a:extLst>
              <a:ext uri="{FF2B5EF4-FFF2-40B4-BE49-F238E27FC236}">
                <a16:creationId xmlns:a16="http://schemas.microsoft.com/office/drawing/2014/main" id="{406C672F-A205-46D2-ADEF-03B2FEA17B7D}"/>
              </a:ext>
            </a:extLst>
          </p:cNvPr>
          <p:cNvSpPr/>
          <p:nvPr/>
        </p:nvSpPr>
        <p:spPr>
          <a:xfrm>
            <a:off x="6400800" y="4442994"/>
            <a:ext cx="4458879" cy="2246769"/>
          </a:xfrm>
          <a:prstGeom prst="rect">
            <a:avLst/>
          </a:prstGeom>
        </p:spPr>
        <p:txBody>
          <a:bodyPr wrap="square">
            <a:spAutoFit/>
          </a:bodyPr>
          <a:lstStyle/>
          <a:p>
            <a:pPr algn="just"/>
            <a:r>
              <a:rPr lang="en-GB" sz="1400" dirty="0"/>
              <a:t>We can see that there are negative relationships between: </a:t>
            </a:r>
          </a:p>
          <a:p>
            <a:pPr marL="285750" indent="-285750" algn="just">
              <a:buFont typeface="Arial" panose="020B0604020202020204" pitchFamily="34" charset="0"/>
              <a:buChar char="•"/>
            </a:pPr>
            <a:r>
              <a:rPr lang="en-GB" sz="1400" dirty="0"/>
              <a:t>Weekly Earnings and Socializing &amp; Relaxing</a:t>
            </a:r>
          </a:p>
          <a:p>
            <a:pPr marL="285750" indent="-285750" algn="just">
              <a:buFont typeface="Arial" panose="020B0604020202020204" pitchFamily="34" charset="0"/>
              <a:buChar char="•"/>
            </a:pPr>
            <a:r>
              <a:rPr lang="en-GB" sz="1400" dirty="0"/>
              <a:t>Weekly Hours Worked and Socializing &amp; Relaxing</a:t>
            </a:r>
          </a:p>
          <a:p>
            <a:pPr marL="285750" indent="-285750" algn="just">
              <a:buFont typeface="Arial" panose="020B0604020202020204" pitchFamily="34" charset="0"/>
              <a:buChar char="•"/>
            </a:pPr>
            <a:r>
              <a:rPr lang="en-GB" sz="1400" dirty="0"/>
              <a:t>Employment Status and Weekly Hours Worked, Weekly Earnings</a:t>
            </a:r>
          </a:p>
          <a:p>
            <a:pPr algn="just"/>
            <a:r>
              <a:rPr lang="en-GB" sz="1400" dirty="0"/>
              <a:t>We have factorised Employment status into a numeric representation where 3 = Unemployed, 2 = Not in </a:t>
            </a:r>
            <a:r>
              <a:rPr lang="en-GB" sz="1400" dirty="0" err="1"/>
              <a:t>Labor</a:t>
            </a:r>
            <a:r>
              <a:rPr lang="en-GB" sz="1400" dirty="0"/>
              <a:t> Force and 1 = Employed. Thus if Employment status increases from 1 to 3, the hours worked and earnings would drop thereby explaining the negative relationship.</a:t>
            </a:r>
          </a:p>
        </p:txBody>
      </p:sp>
    </p:spTree>
    <p:extLst>
      <p:ext uri="{BB962C8B-B14F-4D97-AF65-F5344CB8AC3E}">
        <p14:creationId xmlns:p14="http://schemas.microsoft.com/office/powerpoint/2010/main" val="1466247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931588689"/>
              </p:ext>
            </p:extLst>
          </p:nvPr>
        </p:nvGraphicFramePr>
        <p:xfrm>
          <a:off x="862148" y="274320"/>
          <a:ext cx="10491651" cy="5793891"/>
        </p:xfrm>
        <a:graphic>
          <a:graphicData uri="http://schemas.openxmlformats.org/drawingml/2006/table">
            <a:tbl>
              <a:tblPr firstRow="1" bandRow="1">
                <a:tableStyleId>{5C22544A-7EE6-4342-B048-85BDC9FD1C3A}</a:tableStyleId>
              </a:tblPr>
              <a:tblGrid>
                <a:gridCol w="5233851">
                  <a:extLst>
                    <a:ext uri="{9D8B030D-6E8A-4147-A177-3AD203B41FA5}">
                      <a16:colId xmlns:a16="http://schemas.microsoft.com/office/drawing/2014/main" val="468366104"/>
                    </a:ext>
                  </a:extLst>
                </a:gridCol>
                <a:gridCol w="5257800">
                  <a:extLst>
                    <a:ext uri="{9D8B030D-6E8A-4147-A177-3AD203B41FA5}">
                      <a16:colId xmlns:a16="http://schemas.microsoft.com/office/drawing/2014/main" val="4182191519"/>
                    </a:ext>
                  </a:extLst>
                </a:gridCol>
              </a:tblGrid>
              <a:tr h="385578">
                <a:tc>
                  <a:txBody>
                    <a:bodyPr/>
                    <a:lstStyle/>
                    <a:p>
                      <a:pPr algn="ctr"/>
                      <a:r>
                        <a:rPr lang="en-US" sz="1200" b="1" kern="1200" dirty="0">
                          <a:solidFill>
                            <a:schemeClr val="tx1"/>
                          </a:solidFill>
                          <a:latin typeface="+mn-lt"/>
                          <a:ea typeface="+mn-ea"/>
                          <a:cs typeface="+mn-cs"/>
                        </a:rPr>
                        <a:t>Age 0-19 years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sz="1200" b="1" kern="1200" dirty="0">
                          <a:solidFill>
                            <a:schemeClr val="tx1"/>
                          </a:solidFill>
                          <a:latin typeface="+mn-lt"/>
                          <a:ea typeface="+mn-ea"/>
                          <a:cs typeface="+mn-cs"/>
                        </a:rPr>
                        <a:t>Age 20-29 years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161559"/>
                  </a:ext>
                </a:extLst>
              </a:tr>
              <a:tr h="2144691">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Majority of the people belonging to the age group 0-19 prefer to spend their time sleeping.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The second most preferred activity is Working Weekly.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We can safely assume that the people who spend their time working must be between the age of 13 years and 19 years since this would include High School graduates and freshers in college.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Socializing is the third most preferred activity to pass the time among this age group.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The result as a whole give us an insight to the lifestyle of people belonging to this age range.</a:t>
                      </a:r>
                    </a:p>
                    <a:p>
                      <a:endParaRPr lang="en-US" sz="2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This age group consists of people who have either just started their career or are pursuing their higher studies.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The pie chart indicates that more than half of the people from this age group spend their time working.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The next most preferred way to spend time for this age group is Sleeping.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This gives us a clear indication that the mindset of people belonging to this group is majorly to earn a living.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Even though Socializing and Relaxing is still the third most preferred activity, it corresponds to a fairly small percentage of people.</a:t>
                      </a:r>
                    </a:p>
                    <a:p>
                      <a:pPr marL="285750" indent="-285750">
                        <a:buFont typeface="Arial" panose="020B0604020202020204" pitchFamily="34" charset="0"/>
                        <a:buChar char="•"/>
                      </a:pP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4171553"/>
                  </a:ext>
                </a:extLst>
              </a:tr>
              <a:tr h="409593">
                <a:tc>
                  <a:txBody>
                    <a:bodyPr/>
                    <a:lstStyle/>
                    <a:p>
                      <a:pPr algn="ctr"/>
                      <a:r>
                        <a:rPr lang="en-US" sz="1200" b="1" kern="1200" dirty="0">
                          <a:solidFill>
                            <a:schemeClr val="tx1"/>
                          </a:solidFill>
                          <a:latin typeface="+mn-lt"/>
                          <a:ea typeface="+mn-ea"/>
                          <a:cs typeface="+mn-cs"/>
                        </a:rPr>
                        <a:t>Age 30-39 years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kern="1200" dirty="0">
                          <a:solidFill>
                            <a:schemeClr val="tx1"/>
                          </a:solidFill>
                          <a:latin typeface="+mn-lt"/>
                          <a:ea typeface="+mn-ea"/>
                          <a:cs typeface="+mn-cs"/>
                        </a:rPr>
                        <a:t>Age 40-49 years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7387009"/>
                  </a:ext>
                </a:extLst>
              </a:tr>
              <a:tr h="2611851">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The people in the previous age group, who were pursuing their studies in their twenties must have graduated by the time they reach their thirties.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Thus, there should be an increase in the people who spend their time working. Supporting this notion, the pie chart shows a trend similar to the one we saw for the previous age group.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61% of the people in this age group are working.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Sleeping, though is still the second most preferred way to spend time, the percentage has dropped from 20 % for age group 20-29 to 17% for age group 30-39.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Another thing to note here is that as and when the age increases, fewer people prefer sleeping as a way to spend their time.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It can be safely assumed that this age group is even more work oriented than the age group 20-29.</a:t>
                      </a:r>
                    </a:p>
                    <a:p>
                      <a:pPr marL="342900" indent="-342900">
                        <a:buFont typeface="Arial" panose="020B0604020202020204" pitchFamily="34" charset="0"/>
                        <a:buChar char="•"/>
                      </a:pPr>
                      <a:endParaRPr lang="en-US" sz="2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Similar to the age group 30-39, in this age group too, working is the most preferred way to spend time.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Sleeping still remains the second most preferred activity among this age group.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We do see a slight increase in the percentage of people considering Television as their preferred time pass activity.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This age group similar to the previous two age groups considers working to be of utmost importance.</a:t>
                      </a:r>
                    </a:p>
                    <a:p>
                      <a:pPr marL="342900" indent="-342900">
                        <a:buFont typeface="Arial" panose="020B0604020202020204" pitchFamily="34" charset="0"/>
                        <a:buChar char="•"/>
                      </a:pPr>
                      <a:endParaRPr lang="en-US" sz="2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8381408"/>
                  </a:ext>
                </a:extLst>
              </a:tr>
            </a:tbl>
          </a:graphicData>
        </a:graphic>
      </p:graphicFrame>
    </p:spTree>
    <p:extLst>
      <p:ext uri="{BB962C8B-B14F-4D97-AF65-F5344CB8AC3E}">
        <p14:creationId xmlns:p14="http://schemas.microsoft.com/office/powerpoint/2010/main" val="3117893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719530036"/>
              </p:ext>
            </p:extLst>
          </p:nvPr>
        </p:nvGraphicFramePr>
        <p:xfrm>
          <a:off x="862148" y="261253"/>
          <a:ext cx="10491651" cy="5891353"/>
        </p:xfrm>
        <a:graphic>
          <a:graphicData uri="http://schemas.openxmlformats.org/drawingml/2006/table">
            <a:tbl>
              <a:tblPr firstRow="1" bandRow="1">
                <a:tableStyleId>{5C22544A-7EE6-4342-B048-85BDC9FD1C3A}</a:tableStyleId>
              </a:tblPr>
              <a:tblGrid>
                <a:gridCol w="5233851">
                  <a:extLst>
                    <a:ext uri="{9D8B030D-6E8A-4147-A177-3AD203B41FA5}">
                      <a16:colId xmlns:a16="http://schemas.microsoft.com/office/drawing/2014/main" val="468366104"/>
                    </a:ext>
                  </a:extLst>
                </a:gridCol>
                <a:gridCol w="5257800">
                  <a:extLst>
                    <a:ext uri="{9D8B030D-6E8A-4147-A177-3AD203B41FA5}">
                      <a16:colId xmlns:a16="http://schemas.microsoft.com/office/drawing/2014/main" val="4182191519"/>
                    </a:ext>
                  </a:extLst>
                </a:gridCol>
              </a:tblGrid>
              <a:tr h="358203">
                <a:tc>
                  <a:txBody>
                    <a:bodyPr/>
                    <a:lstStyle/>
                    <a:p>
                      <a:pPr algn="ctr"/>
                      <a:r>
                        <a:rPr lang="en-US" sz="1200" b="1" kern="1200" dirty="0">
                          <a:solidFill>
                            <a:schemeClr val="tx1"/>
                          </a:solidFill>
                          <a:latin typeface="+mn-lt"/>
                          <a:ea typeface="+mn-ea"/>
                          <a:cs typeface="+mn-cs"/>
                        </a:rPr>
                        <a:t>Age 50-59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sz="1200" b="1" kern="1200" dirty="0">
                          <a:solidFill>
                            <a:schemeClr val="tx1"/>
                          </a:solidFill>
                          <a:latin typeface="+mn-lt"/>
                          <a:ea typeface="+mn-ea"/>
                          <a:cs typeface="+mn-cs"/>
                        </a:rPr>
                        <a:t>Age 60-69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161559"/>
                  </a:ext>
                </a:extLst>
              </a:tr>
              <a:tr h="2849310">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The people belonging to this age group usually have kids that would fall between the age 15-25.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People who have their business </a:t>
                      </a:r>
                      <a:r>
                        <a:rPr lang="en-US" sz="1200" kern="1200" baseline="0" dirty="0">
                          <a:solidFill>
                            <a:schemeClr val="dk1"/>
                          </a:solidFill>
                          <a:effectLst/>
                          <a:latin typeface="+mn-lt"/>
                          <a:ea typeface="+mn-ea"/>
                          <a:cs typeface="+mn-cs"/>
                        </a:rPr>
                        <a:t> </a:t>
                      </a:r>
                      <a:r>
                        <a:rPr lang="en-US" sz="1200" kern="1200" dirty="0">
                          <a:solidFill>
                            <a:schemeClr val="dk1"/>
                          </a:solidFill>
                          <a:effectLst/>
                          <a:latin typeface="+mn-lt"/>
                          <a:ea typeface="+mn-ea"/>
                          <a:cs typeface="+mn-cs"/>
                        </a:rPr>
                        <a:t>start involving their children who are  usually in their twenties into their business. While people with service or government jobs would still be working during this time.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This range can also include people who have retired (retirement age range is from 58 years to 62 years depending on the country).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The pie chart shows a drop in the percentage of people considering working to be the most preferred activity to spend time.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Sleeping, still the second most preferred activity, sees an increase of 1% in the percentage of people.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Apart from this, we also see an increase in the various other activities like Television, Socializing and Relaxing and grooming.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This indicates that people belonging to this group start to take their time off work and use it in other different ways.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A significant drop (from 59 % for age 50 -59 to 41% for age 60 – 69) in the percentage of people who prefer to spend their time working.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This age group would have retired professionals and also people who no longer work in their business actively, the drop seems justified.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There also is an increase in the different leisure activities like Sleeping, television, Eating and drinking, Socializing and Relaxing.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This also is the first age group to show any interest in Volunteering.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4171553"/>
                  </a:ext>
                </a:extLst>
              </a:tr>
              <a:tr h="366402">
                <a:tc>
                  <a:txBody>
                    <a:bodyPr/>
                    <a:lstStyle/>
                    <a:p>
                      <a:pPr marL="0" algn="ctr" defTabSz="914400" rtl="0" eaLnBrk="1" latinLnBrk="0" hangingPunct="1"/>
                      <a:r>
                        <a:rPr lang="en-US" sz="1200" b="1" kern="1200" dirty="0">
                          <a:solidFill>
                            <a:schemeClr val="tx1"/>
                          </a:solidFill>
                          <a:latin typeface="+mn-lt"/>
                          <a:ea typeface="+mn-ea"/>
                          <a:cs typeface="+mn-cs"/>
                        </a:rPr>
                        <a:t>Age 70-79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sz="1200" b="1" kern="1200" dirty="0">
                          <a:solidFill>
                            <a:schemeClr val="tx1"/>
                          </a:solidFill>
                          <a:latin typeface="+mn-lt"/>
                          <a:ea typeface="+mn-ea"/>
                          <a:cs typeface="+mn-cs"/>
                        </a:rPr>
                        <a:t>Age 80+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7387009"/>
                  </a:ext>
                </a:extLst>
              </a:tr>
              <a:tr h="2317438">
                <a:tc>
                  <a:txBody>
                    <a:bodyPr/>
                    <a:lstStyle/>
                    <a:p>
                      <a:pPr marL="171450" indent="-171450">
                        <a:buFont typeface="Arial" panose="020B0604020202020204" pitchFamily="34" charset="0"/>
                        <a:buChar char="•"/>
                      </a:pPr>
                      <a:r>
                        <a:rPr lang="en-US" sz="1200" kern="1200" dirty="0">
                          <a:solidFill>
                            <a:schemeClr val="dk1"/>
                          </a:solidFill>
                          <a:effectLst/>
                          <a:latin typeface="+mn-lt"/>
                          <a:ea typeface="+mn-ea"/>
                          <a:cs typeface="+mn-cs"/>
                        </a:rPr>
                        <a:t>There is a drastic change of preference in this age group. </a:t>
                      </a:r>
                    </a:p>
                    <a:p>
                      <a:pPr marL="171450" indent="-171450">
                        <a:buFont typeface="Arial" panose="020B0604020202020204" pitchFamily="34" charset="0"/>
                        <a:buChar char="•"/>
                      </a:pPr>
                      <a:r>
                        <a:rPr lang="en-US" sz="1200" kern="1200" dirty="0">
                          <a:solidFill>
                            <a:schemeClr val="dk1"/>
                          </a:solidFill>
                          <a:effectLst/>
                          <a:latin typeface="+mn-lt"/>
                          <a:ea typeface="+mn-ea"/>
                          <a:cs typeface="+mn-cs"/>
                        </a:rPr>
                        <a:t>Sleeping once again becomes the most preferred activity to pass time followed by Socializing and Relaxing. </a:t>
                      </a:r>
                    </a:p>
                    <a:p>
                      <a:pPr marL="171450" indent="-171450">
                        <a:buFont typeface="Arial" panose="020B0604020202020204" pitchFamily="34" charset="0"/>
                        <a:buChar char="•"/>
                      </a:pPr>
                      <a:r>
                        <a:rPr lang="en-US" sz="1200" kern="1200" dirty="0">
                          <a:solidFill>
                            <a:schemeClr val="dk1"/>
                          </a:solidFill>
                          <a:effectLst/>
                          <a:latin typeface="+mn-lt"/>
                          <a:ea typeface="+mn-ea"/>
                          <a:cs typeface="+mn-cs"/>
                        </a:rPr>
                        <a:t>Working becomes the third most preferred activity amongst this group.</a:t>
                      </a:r>
                    </a:p>
                    <a:p>
                      <a:pPr marL="171450" indent="-171450">
                        <a:buFont typeface="Arial" panose="020B0604020202020204" pitchFamily="34" charset="0"/>
                        <a:buChar char="•"/>
                      </a:pPr>
                      <a:r>
                        <a:rPr lang="en-US" sz="1200" kern="1200" dirty="0">
                          <a:solidFill>
                            <a:schemeClr val="dk1"/>
                          </a:solidFill>
                          <a:effectLst/>
                          <a:latin typeface="+mn-lt"/>
                          <a:ea typeface="+mn-ea"/>
                          <a:cs typeface="+mn-cs"/>
                        </a:rPr>
                        <a:t>Watching television too sees a leap from 10% for the previous group to 15 % for this age group. </a:t>
                      </a:r>
                    </a:p>
                    <a:p>
                      <a:pPr marL="171450" indent="-171450">
                        <a:buFont typeface="Arial" panose="020B0604020202020204" pitchFamily="34" charset="0"/>
                        <a:buChar char="•"/>
                      </a:pPr>
                      <a:r>
                        <a:rPr lang="en-US" sz="1200" kern="1200" dirty="0">
                          <a:solidFill>
                            <a:schemeClr val="dk1"/>
                          </a:solidFill>
                          <a:effectLst/>
                          <a:latin typeface="+mn-lt"/>
                          <a:ea typeface="+mn-ea"/>
                          <a:cs typeface="+mn-cs"/>
                        </a:rPr>
                        <a:t>Eating and drinking also sees an increase in the percentage. </a:t>
                      </a:r>
                    </a:p>
                    <a:p>
                      <a:pPr marL="171450" indent="-171450">
                        <a:buFont typeface="Arial" panose="020B0604020202020204" pitchFamily="34" charset="0"/>
                        <a:buChar char="•"/>
                      </a:pPr>
                      <a:r>
                        <a:rPr lang="en-US" sz="1200" kern="1200" dirty="0">
                          <a:solidFill>
                            <a:schemeClr val="dk1"/>
                          </a:solidFill>
                          <a:effectLst/>
                          <a:latin typeface="+mn-lt"/>
                          <a:ea typeface="+mn-ea"/>
                          <a:cs typeface="+mn-cs"/>
                        </a:rPr>
                        <a:t>We can deduce that as and when we grow older, our preferences change.</a:t>
                      </a:r>
                    </a:p>
                    <a:p>
                      <a:pPr marL="171450" indent="-171450">
                        <a:buFont typeface="Arial" panose="020B0604020202020204" pitchFamily="34" charset="0"/>
                        <a:buChar char="•"/>
                      </a:pPr>
                      <a:r>
                        <a:rPr lang="en-US" sz="1200" kern="1200" dirty="0">
                          <a:solidFill>
                            <a:schemeClr val="dk1"/>
                          </a:solidFill>
                          <a:effectLst/>
                          <a:latin typeface="+mn-lt"/>
                          <a:ea typeface="+mn-ea"/>
                          <a:cs typeface="+mn-cs"/>
                        </a:rPr>
                        <a:t>Another important deduction is that with people getting older, their preferences get similar to those belonging to the age group of 0-19 years.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This age group too focuses on Sleeping as the most preferred activity to pass the time. This is followed by Socializing and Relaxing which is similar to the previous age group.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Only 3% people prefer working as a way to pass their time.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There is an increase in watching television and eating and drinking, Food and drink and housework.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As pointed out before, with the increase in age, human preference tends to keep getting similar to the preferences of age group 0-19 years.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Another deduction that can be made is that Sleeping remains either the most or the second most preferred activity to pass time across all age groups.</a:t>
                      </a:r>
                    </a:p>
                    <a:p>
                      <a:pPr marL="342900" indent="-342900">
                        <a:buFont typeface="Arial" panose="020B0604020202020204" pitchFamily="34" charset="0"/>
                        <a:buChar char="•"/>
                      </a:pPr>
                      <a:endParaRPr lang="en-US" sz="2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8381408"/>
                  </a:ext>
                </a:extLst>
              </a:tr>
            </a:tbl>
          </a:graphicData>
        </a:graphic>
      </p:graphicFrame>
    </p:spTree>
    <p:extLst>
      <p:ext uri="{BB962C8B-B14F-4D97-AF65-F5344CB8AC3E}">
        <p14:creationId xmlns:p14="http://schemas.microsoft.com/office/powerpoint/2010/main" val="3327353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b="1" dirty="0"/>
              <a:t>INFERENCES BASED ON EMPLOYMENT</a:t>
            </a:r>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1443637519"/>
              </p:ext>
            </p:extLst>
          </p:nvPr>
        </p:nvGraphicFramePr>
        <p:xfrm>
          <a:off x="838200" y="1825624"/>
          <a:ext cx="10515600" cy="4666615"/>
        </p:xfrm>
        <a:graphic>
          <a:graphicData uri="http://schemas.openxmlformats.org/drawingml/2006/table">
            <a:tbl>
              <a:tblPr firstRow="1" bandRow="1">
                <a:tableStyleId>{5C22544A-7EE6-4342-B048-85BDC9FD1C3A}</a:tableStyleId>
              </a:tblPr>
              <a:tblGrid>
                <a:gridCol w="3524794">
                  <a:extLst>
                    <a:ext uri="{9D8B030D-6E8A-4147-A177-3AD203B41FA5}">
                      <a16:colId xmlns:a16="http://schemas.microsoft.com/office/drawing/2014/main" val="2813605267"/>
                    </a:ext>
                  </a:extLst>
                </a:gridCol>
                <a:gridCol w="3485606">
                  <a:extLst>
                    <a:ext uri="{9D8B030D-6E8A-4147-A177-3AD203B41FA5}">
                      <a16:colId xmlns:a16="http://schemas.microsoft.com/office/drawing/2014/main" val="3938973462"/>
                    </a:ext>
                  </a:extLst>
                </a:gridCol>
                <a:gridCol w="3505200">
                  <a:extLst>
                    <a:ext uri="{9D8B030D-6E8A-4147-A177-3AD203B41FA5}">
                      <a16:colId xmlns:a16="http://schemas.microsoft.com/office/drawing/2014/main" val="713445397"/>
                    </a:ext>
                  </a:extLst>
                </a:gridCol>
              </a:tblGrid>
              <a:tr h="4666615">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noFill/>
                      <a:prstDash val="solid"/>
                      <a:round/>
                      <a:headEnd type="none" w="med" len="med"/>
                      <a:tailEnd type="none" w="med" len="med"/>
                    </a:lnL>
                    <a:noFill/>
                  </a:tcPr>
                </a:tc>
                <a:tc>
                  <a:txBody>
                    <a:bodyPr/>
                    <a:lstStyle/>
                    <a:p>
                      <a:endParaRPr lang="en-US" dirty="0"/>
                    </a:p>
                  </a:txBody>
                  <a:tcPr>
                    <a:noFill/>
                  </a:tcPr>
                </a:tc>
                <a:extLst>
                  <a:ext uri="{0D108BD9-81ED-4DB2-BD59-A6C34878D82A}">
                    <a16:rowId xmlns:a16="http://schemas.microsoft.com/office/drawing/2014/main" val="3941668591"/>
                  </a:ext>
                </a:extLst>
              </a:tr>
            </a:tbl>
          </a:graphicData>
        </a:graphic>
      </p:graphicFrame>
      <p:graphicFrame>
        <p:nvGraphicFramePr>
          <p:cNvPr id="8" name="Employed_PieChart"/>
          <p:cNvGraphicFramePr>
            <a:graphicFrameLocks/>
          </p:cNvGraphicFramePr>
          <p:nvPr>
            <p:extLst>
              <p:ext uri="{D42A27DB-BD31-4B8C-83A1-F6EECF244321}">
                <p14:modId xmlns:p14="http://schemas.microsoft.com/office/powerpoint/2010/main" val="3366594858"/>
              </p:ext>
            </p:extLst>
          </p:nvPr>
        </p:nvGraphicFramePr>
        <p:xfrm>
          <a:off x="838201" y="1844039"/>
          <a:ext cx="3224348" cy="4648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693747594"/>
              </p:ext>
            </p:extLst>
          </p:nvPr>
        </p:nvGraphicFramePr>
        <p:xfrm>
          <a:off x="838199" y="1463992"/>
          <a:ext cx="10515600" cy="37084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369242394"/>
                    </a:ext>
                  </a:extLst>
                </a:gridCol>
                <a:gridCol w="3505200">
                  <a:extLst>
                    <a:ext uri="{9D8B030D-6E8A-4147-A177-3AD203B41FA5}">
                      <a16:colId xmlns:a16="http://schemas.microsoft.com/office/drawing/2014/main" val="3136275309"/>
                    </a:ext>
                  </a:extLst>
                </a:gridCol>
                <a:gridCol w="3505200">
                  <a:extLst>
                    <a:ext uri="{9D8B030D-6E8A-4147-A177-3AD203B41FA5}">
                      <a16:colId xmlns:a16="http://schemas.microsoft.com/office/drawing/2014/main" val="3332137042"/>
                    </a:ext>
                  </a:extLst>
                </a:gridCol>
              </a:tblGrid>
              <a:tr h="370840">
                <a:tc>
                  <a:txBody>
                    <a:bodyPr/>
                    <a:lstStyle/>
                    <a:p>
                      <a:r>
                        <a:rPr lang="en-US" dirty="0">
                          <a:solidFill>
                            <a:schemeClr val="tx1"/>
                          </a:solidFill>
                        </a:rPr>
                        <a:t>Employed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a:solidFill>
                            <a:schemeClr val="tx1"/>
                          </a:solidFill>
                        </a:rPr>
                        <a:t>Unemployed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a:solidFill>
                            <a:schemeClr val="tx1"/>
                          </a:solidFill>
                        </a:rPr>
                        <a:t>Not In Labor Force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9688180"/>
                  </a:ext>
                </a:extLst>
              </a:tr>
            </a:tbl>
          </a:graphicData>
        </a:graphic>
      </p:graphicFrame>
      <p:graphicFrame>
        <p:nvGraphicFramePr>
          <p:cNvPr id="9" name="Unemployed_PieChart"/>
          <p:cNvGraphicFramePr>
            <a:graphicFrameLocks/>
          </p:cNvGraphicFramePr>
          <p:nvPr>
            <p:extLst>
              <p:ext uri="{D42A27DB-BD31-4B8C-83A1-F6EECF244321}">
                <p14:modId xmlns:p14="http://schemas.microsoft.com/office/powerpoint/2010/main" val="2146262260"/>
              </p:ext>
            </p:extLst>
          </p:nvPr>
        </p:nvGraphicFramePr>
        <p:xfrm>
          <a:off x="4219303" y="1844039"/>
          <a:ext cx="3115491" cy="4648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Not in labor force_PieChart"/>
          <p:cNvGraphicFramePr>
            <a:graphicFrameLocks/>
          </p:cNvGraphicFramePr>
          <p:nvPr>
            <p:extLst>
              <p:ext uri="{D42A27DB-BD31-4B8C-83A1-F6EECF244321}">
                <p14:modId xmlns:p14="http://schemas.microsoft.com/office/powerpoint/2010/main" val="2761211838"/>
              </p:ext>
            </p:extLst>
          </p:nvPr>
        </p:nvGraphicFramePr>
        <p:xfrm>
          <a:off x="7863840" y="1463992"/>
          <a:ext cx="3105303" cy="502824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14004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1"/>
          </p:nvPr>
        </p:nvSpPr>
        <p:spPr>
          <a:xfrm>
            <a:off x="838200" y="1280160"/>
            <a:ext cx="10515600" cy="4896803"/>
          </a:xfrm>
        </p:spPr>
        <p:txBody>
          <a:bodyPr>
            <a:normAutofit fontScale="92500" lnSpcReduction="10000"/>
          </a:bodyPr>
          <a:lstStyle/>
          <a:p>
            <a:r>
              <a:rPr lang="en-US" sz="1800" dirty="0"/>
              <a:t>Employed:</a:t>
            </a:r>
          </a:p>
          <a:p>
            <a:pPr lvl="1"/>
            <a:r>
              <a:rPr lang="en-US" sz="1400" dirty="0"/>
              <a:t>Majority of the employed people preferred to spend their time working. </a:t>
            </a:r>
          </a:p>
          <a:p>
            <a:pPr lvl="1"/>
            <a:r>
              <a:rPr lang="en-US" sz="1400" dirty="0"/>
              <a:t>Sleeping is the second most preferred activity among the employed people.</a:t>
            </a:r>
          </a:p>
          <a:p>
            <a:pPr lvl="1"/>
            <a:r>
              <a:rPr lang="en-US" sz="1400" dirty="0"/>
              <a:t>Socializing and television follow sleeping in the respective order. </a:t>
            </a:r>
          </a:p>
          <a:p>
            <a:pPr lvl="1"/>
            <a:r>
              <a:rPr lang="en-US" sz="1400" dirty="0"/>
              <a:t>Many activities such as Playing with children, golfing, running and volunteering are not popular among the employed people. </a:t>
            </a:r>
          </a:p>
          <a:p>
            <a:pPr lvl="1"/>
            <a:r>
              <a:rPr lang="en-US" sz="1400" dirty="0"/>
              <a:t>This gives us an insight to the lifestyle of the employed people in our society. </a:t>
            </a:r>
          </a:p>
          <a:p>
            <a:pPr lvl="1"/>
            <a:r>
              <a:rPr lang="en-US" sz="1400" dirty="0"/>
              <a:t>It can be safely deduced that employed people don’t give leisure or fitness activities like golfing, running much priority.</a:t>
            </a:r>
          </a:p>
          <a:p>
            <a:r>
              <a:rPr lang="en-US" sz="1800" dirty="0"/>
              <a:t>Unemployed:</a:t>
            </a:r>
          </a:p>
          <a:p>
            <a:pPr lvl="1"/>
            <a:r>
              <a:rPr lang="en-US" sz="1400" dirty="0"/>
              <a:t>Contrary to the employed people, majority of the unemployed people tend to prefer sleeping as the way to spend their time.</a:t>
            </a:r>
          </a:p>
          <a:p>
            <a:pPr lvl="1"/>
            <a:r>
              <a:rPr lang="en-US" sz="1400" dirty="0"/>
              <a:t>Socializing and Relaxing is the second most preferred activity. This is followed by Television.</a:t>
            </a:r>
          </a:p>
          <a:p>
            <a:pPr lvl="1"/>
            <a:r>
              <a:rPr lang="en-US" sz="1400" dirty="0"/>
              <a:t>Golfing, running and working are not preferred by anyone belonging to this group in the sample. </a:t>
            </a:r>
          </a:p>
          <a:p>
            <a:pPr lvl="1"/>
            <a:r>
              <a:rPr lang="en-US" sz="1400" dirty="0"/>
              <a:t>Similar to the employed people, physical and leisure activities are not popular among the unemployed.</a:t>
            </a:r>
          </a:p>
          <a:p>
            <a:r>
              <a:rPr lang="en-US" sz="1800" dirty="0"/>
              <a:t>Not in Labor Force:</a:t>
            </a:r>
          </a:p>
          <a:p>
            <a:pPr lvl="1"/>
            <a:r>
              <a:rPr lang="en-US" sz="1400" dirty="0"/>
              <a:t>This category will include retired persons, students, those taking care of children or other family members, and others who are neither working nor seeking work.</a:t>
            </a:r>
          </a:p>
          <a:p>
            <a:pPr lvl="1"/>
            <a:r>
              <a:rPr lang="en-US" sz="1400" dirty="0"/>
              <a:t>We should see some similarity in this group and the unemployed group. Supporting this, the pie chart shows that Sleeping still remains the most preferred activity for this group.</a:t>
            </a:r>
          </a:p>
          <a:p>
            <a:pPr lvl="1"/>
            <a:r>
              <a:rPr lang="en-US" sz="1400" dirty="0"/>
              <a:t>This is followed by Socializing and Relaxing. Television is the third most preferred activity among this lot.</a:t>
            </a:r>
          </a:p>
          <a:p>
            <a:pPr lvl="1"/>
            <a:r>
              <a:rPr lang="en-US" sz="1400" dirty="0"/>
              <a:t>We see a very minimal increase in the percentage of people who prefer activities housework and eating and drinking. </a:t>
            </a:r>
          </a:p>
          <a:p>
            <a:pPr lvl="1"/>
            <a:r>
              <a:rPr lang="en-US" sz="1400" dirty="0"/>
              <a:t>Leisure and physical activities like running and golfing are opted by none in this sample data.</a:t>
            </a:r>
          </a:p>
          <a:p>
            <a:endParaRPr lang="en-US" dirty="0"/>
          </a:p>
        </p:txBody>
      </p:sp>
    </p:spTree>
    <p:extLst>
      <p:ext uri="{BB962C8B-B14F-4D97-AF65-F5344CB8AC3E}">
        <p14:creationId xmlns:p14="http://schemas.microsoft.com/office/powerpoint/2010/main" val="161460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1524000" y="0"/>
          <a:ext cx="9144000" cy="68580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gridCol w="1524000">
                  <a:extLst>
                    <a:ext uri="{9D8B030D-6E8A-4147-A177-3AD203B41FA5}">
                      <a16:colId xmlns:a16="http://schemas.microsoft.com/office/drawing/2014/main" val="20005"/>
                    </a:ext>
                  </a:extLst>
                </a:gridCol>
              </a:tblGrid>
              <a:tr h="342900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2900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4" name="Chart 3"/>
          <p:cNvGraphicFramePr>
            <a:graphicFrameLocks/>
          </p:cNvGraphicFramePr>
          <p:nvPr>
            <p:extLst>
              <p:ext uri="{D42A27DB-BD31-4B8C-83A1-F6EECF244321}">
                <p14:modId xmlns:p14="http://schemas.microsoft.com/office/powerpoint/2010/main" val="3397797361"/>
              </p:ext>
            </p:extLst>
          </p:nvPr>
        </p:nvGraphicFramePr>
        <p:xfrm>
          <a:off x="1371600" y="1"/>
          <a:ext cx="1752600" cy="3429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1415976057"/>
              </p:ext>
            </p:extLst>
          </p:nvPr>
        </p:nvGraphicFramePr>
        <p:xfrm>
          <a:off x="2209800" y="-50042"/>
          <a:ext cx="3352800" cy="37076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p:cNvGraphicFramePr>
          <p:nvPr>
            <p:extLst>
              <p:ext uri="{D42A27DB-BD31-4B8C-83A1-F6EECF244321}">
                <p14:modId xmlns:p14="http://schemas.microsoft.com/office/powerpoint/2010/main" val="363461405"/>
              </p:ext>
            </p:extLst>
          </p:nvPr>
        </p:nvGraphicFramePr>
        <p:xfrm>
          <a:off x="4495800" y="-4464"/>
          <a:ext cx="1828801" cy="343346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p:cNvGraphicFramePr>
            <a:graphicFrameLocks/>
          </p:cNvGraphicFramePr>
          <p:nvPr>
            <p:extLst>
              <p:ext uri="{D42A27DB-BD31-4B8C-83A1-F6EECF244321}">
                <p14:modId xmlns:p14="http://schemas.microsoft.com/office/powerpoint/2010/main" val="693393180"/>
              </p:ext>
            </p:extLst>
          </p:nvPr>
        </p:nvGraphicFramePr>
        <p:xfrm>
          <a:off x="6096001" y="2"/>
          <a:ext cx="1524000" cy="335279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p:cNvGraphicFramePr>
            <a:graphicFrameLocks/>
          </p:cNvGraphicFramePr>
          <p:nvPr>
            <p:extLst>
              <p:ext uri="{D42A27DB-BD31-4B8C-83A1-F6EECF244321}">
                <p14:modId xmlns:p14="http://schemas.microsoft.com/office/powerpoint/2010/main" val="141167040"/>
              </p:ext>
            </p:extLst>
          </p:nvPr>
        </p:nvGraphicFramePr>
        <p:xfrm>
          <a:off x="7620002" y="23193"/>
          <a:ext cx="1523999" cy="332960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 name="Chart 10"/>
          <p:cNvGraphicFramePr>
            <a:graphicFrameLocks/>
          </p:cNvGraphicFramePr>
          <p:nvPr>
            <p:extLst>
              <p:ext uri="{D42A27DB-BD31-4B8C-83A1-F6EECF244321}">
                <p14:modId xmlns:p14="http://schemas.microsoft.com/office/powerpoint/2010/main" val="1586911472"/>
              </p:ext>
            </p:extLst>
          </p:nvPr>
        </p:nvGraphicFramePr>
        <p:xfrm>
          <a:off x="9144001" y="23194"/>
          <a:ext cx="1524000" cy="3329607"/>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2" name="Chart 11"/>
          <p:cNvGraphicFramePr>
            <a:graphicFrameLocks/>
          </p:cNvGraphicFramePr>
          <p:nvPr>
            <p:extLst>
              <p:ext uri="{D42A27DB-BD31-4B8C-83A1-F6EECF244321}">
                <p14:modId xmlns:p14="http://schemas.microsoft.com/office/powerpoint/2010/main" val="3678028173"/>
              </p:ext>
            </p:extLst>
          </p:nvPr>
        </p:nvGraphicFramePr>
        <p:xfrm>
          <a:off x="1524001" y="3429003"/>
          <a:ext cx="1524000" cy="312419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3" name="Chart 12"/>
          <p:cNvGraphicFramePr>
            <a:graphicFrameLocks/>
          </p:cNvGraphicFramePr>
          <p:nvPr>
            <p:extLst>
              <p:ext uri="{D42A27DB-BD31-4B8C-83A1-F6EECF244321}">
                <p14:modId xmlns:p14="http://schemas.microsoft.com/office/powerpoint/2010/main" val="2501806819"/>
              </p:ext>
            </p:extLst>
          </p:nvPr>
        </p:nvGraphicFramePr>
        <p:xfrm>
          <a:off x="3048002" y="3429000"/>
          <a:ext cx="2133599" cy="3429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Chart 13"/>
          <p:cNvGraphicFramePr>
            <a:graphicFrameLocks/>
          </p:cNvGraphicFramePr>
          <p:nvPr>
            <p:extLst>
              <p:ext uri="{D42A27DB-BD31-4B8C-83A1-F6EECF244321}">
                <p14:modId xmlns:p14="http://schemas.microsoft.com/office/powerpoint/2010/main" val="1061835279"/>
              </p:ext>
            </p:extLst>
          </p:nvPr>
        </p:nvGraphicFramePr>
        <p:xfrm>
          <a:off x="4572001" y="3429004"/>
          <a:ext cx="1524001" cy="3428997"/>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5" name="Chart 14"/>
          <p:cNvGraphicFramePr>
            <a:graphicFrameLocks/>
          </p:cNvGraphicFramePr>
          <p:nvPr>
            <p:extLst>
              <p:ext uri="{D42A27DB-BD31-4B8C-83A1-F6EECF244321}">
                <p14:modId xmlns:p14="http://schemas.microsoft.com/office/powerpoint/2010/main" val="2490762806"/>
              </p:ext>
            </p:extLst>
          </p:nvPr>
        </p:nvGraphicFramePr>
        <p:xfrm>
          <a:off x="6096001" y="3352800"/>
          <a:ext cx="1524000" cy="35052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Chart 15"/>
          <p:cNvGraphicFramePr>
            <a:graphicFrameLocks/>
          </p:cNvGraphicFramePr>
          <p:nvPr>
            <p:extLst>
              <p:ext uri="{D42A27DB-BD31-4B8C-83A1-F6EECF244321}">
                <p14:modId xmlns:p14="http://schemas.microsoft.com/office/powerpoint/2010/main" val="1348969371"/>
              </p:ext>
            </p:extLst>
          </p:nvPr>
        </p:nvGraphicFramePr>
        <p:xfrm>
          <a:off x="7620002" y="3445358"/>
          <a:ext cx="1524000" cy="3336443"/>
        </p:xfrm>
        <a:graphic>
          <a:graphicData uri="http://schemas.openxmlformats.org/drawingml/2006/chart">
            <c:chart xmlns:c="http://schemas.openxmlformats.org/drawingml/2006/chart" xmlns:r="http://schemas.openxmlformats.org/officeDocument/2006/relationships" r:id="rId12"/>
          </a:graphicData>
        </a:graphic>
      </p:graphicFrame>
      <p:pic>
        <p:nvPicPr>
          <p:cNvPr id="17" name="Picture 16">
            <a:extLst>
              <a:ext uri="{FF2B5EF4-FFF2-40B4-BE49-F238E27FC236}">
                <a16:creationId xmlns:a16="http://schemas.microsoft.com/office/drawing/2014/main" id="{53A59509-8427-D949-BF6C-483260B4CBC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54790" y="5562364"/>
            <a:ext cx="3137210" cy="1257536"/>
          </a:xfrm>
          <a:prstGeom prst="rect">
            <a:avLst/>
          </a:prstGeom>
        </p:spPr>
      </p:pic>
    </p:spTree>
    <p:extLst>
      <p:ext uri="{BB962C8B-B14F-4D97-AF65-F5344CB8AC3E}">
        <p14:creationId xmlns:p14="http://schemas.microsoft.com/office/powerpoint/2010/main" val="1626485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4294967295"/>
          </p:nvPr>
        </p:nvSpPr>
        <p:spPr>
          <a:xfrm>
            <a:off x="838200" y="1690688"/>
            <a:ext cx="9144000" cy="4967288"/>
          </a:xfrm>
        </p:spPr>
        <p:txBody>
          <a:bodyPr/>
          <a:lstStyle/>
          <a:p>
            <a:pPr marL="38100" indent="0">
              <a:buNone/>
            </a:pPr>
            <a:endParaRPr lang="en-US" sz="2400" dirty="0"/>
          </a:p>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482105519"/>
              </p:ext>
            </p:extLst>
          </p:nvPr>
        </p:nvGraphicFramePr>
        <p:xfrm>
          <a:off x="235130" y="575973"/>
          <a:ext cx="11691258" cy="6120918"/>
        </p:xfrm>
        <a:graphic>
          <a:graphicData uri="http://schemas.openxmlformats.org/drawingml/2006/table">
            <a:tbl>
              <a:tblPr firstRow="1" bandRow="1">
                <a:tableStyleId>{5C22544A-7EE6-4342-B048-85BDC9FD1C3A}</a:tableStyleId>
              </a:tblPr>
              <a:tblGrid>
                <a:gridCol w="5845629">
                  <a:extLst>
                    <a:ext uri="{9D8B030D-6E8A-4147-A177-3AD203B41FA5}">
                      <a16:colId xmlns:a16="http://schemas.microsoft.com/office/drawing/2014/main" val="1144721758"/>
                    </a:ext>
                  </a:extLst>
                </a:gridCol>
                <a:gridCol w="5845629">
                  <a:extLst>
                    <a:ext uri="{9D8B030D-6E8A-4147-A177-3AD203B41FA5}">
                      <a16:colId xmlns:a16="http://schemas.microsoft.com/office/drawing/2014/main" val="552082570"/>
                    </a:ext>
                  </a:extLst>
                </a:gridCol>
              </a:tblGrid>
              <a:tr h="495181">
                <a:tc>
                  <a:txBody>
                    <a:bodyPr/>
                    <a:lstStyle/>
                    <a:p>
                      <a:pPr algn="ctr"/>
                      <a:r>
                        <a:rPr lang="en-US" sz="1400" dirty="0">
                          <a:solidFill>
                            <a:schemeClr val="tx1"/>
                          </a:solidFill>
                        </a:rPr>
                        <a:t>9</a:t>
                      </a:r>
                      <a:r>
                        <a:rPr lang="en-US" sz="1400" baseline="30000" dirty="0">
                          <a:solidFill>
                            <a:schemeClr val="tx1"/>
                          </a:solidFill>
                        </a:rPr>
                        <a:t>th</a:t>
                      </a:r>
                      <a:r>
                        <a:rPr lang="en-US" sz="1400" dirty="0">
                          <a:solidFill>
                            <a:schemeClr val="tx1"/>
                          </a:solidFill>
                        </a:rPr>
                        <a:t> Grade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kern="1200" dirty="0">
                          <a:solidFill>
                            <a:schemeClr val="tx1"/>
                          </a:solidFill>
                          <a:latin typeface="+mn-lt"/>
                          <a:ea typeface="+mn-ea"/>
                          <a:cs typeface="+mn-cs"/>
                        </a:rPr>
                        <a:t>10th</a:t>
                      </a:r>
                      <a:r>
                        <a:rPr lang="en-US" dirty="0">
                          <a:solidFill>
                            <a:schemeClr val="tx1"/>
                          </a:solidFill>
                        </a:rPr>
                        <a:t> </a:t>
                      </a:r>
                      <a:r>
                        <a:rPr lang="en-US" sz="1400" b="1" kern="1200" dirty="0">
                          <a:solidFill>
                            <a:schemeClr val="tx1"/>
                          </a:solidFill>
                          <a:latin typeface="+mn-lt"/>
                          <a:ea typeface="+mn-ea"/>
                          <a:cs typeface="+mn-cs"/>
                        </a:rPr>
                        <a:t>Grade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479747"/>
                  </a:ext>
                </a:extLst>
              </a:tr>
              <a:tr h="798528">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dk1"/>
                          </a:solidFill>
                          <a:effectLst/>
                          <a:latin typeface="+mn-lt"/>
                          <a:ea typeface="+mn-ea"/>
                          <a:cs typeface="+mn-cs"/>
                        </a:rPr>
                        <a:t>In the times when Education is the biggest determinant of one’s career, people who are not as qualified would ideally not be work oriented. This is seen from the pie chart.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dk1"/>
                          </a:solidFill>
                          <a:effectLst/>
                          <a:latin typeface="+mn-lt"/>
                          <a:ea typeface="+mn-ea"/>
                          <a:cs typeface="+mn-cs"/>
                        </a:rPr>
                        <a:t>Majority of these people prefer sleeping. Working is the second most preferred option and socializing and relaxing is the third most popular activity among this lot.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dk1"/>
                          </a:solidFill>
                          <a:effectLst/>
                          <a:latin typeface="+mn-lt"/>
                          <a:ea typeface="+mn-ea"/>
                          <a:cs typeface="+mn-cs"/>
                        </a:rPr>
                        <a:t>Only 1% of them spend their time searching for jobs.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dk1"/>
                          </a:solidFill>
                          <a:effectLst/>
                          <a:latin typeface="+mn-lt"/>
                          <a:ea typeface="+mn-ea"/>
                          <a:cs typeface="+mn-cs"/>
                        </a:rPr>
                        <a:t>Activities like volunteering, golfing, running are not opted by anyone in this group.</a:t>
                      </a:r>
                    </a:p>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400" kern="1200" dirty="0">
                          <a:solidFill>
                            <a:schemeClr val="dk1"/>
                          </a:solidFill>
                          <a:effectLst/>
                          <a:latin typeface="+mn-lt"/>
                          <a:ea typeface="+mn-ea"/>
                          <a:cs typeface="+mn-cs"/>
                        </a:rPr>
                        <a:t>Similar to the people with 9th grade education, majority in this group prefers to spend their time sleeping. </a:t>
                      </a:r>
                    </a:p>
                    <a:p>
                      <a:pPr marL="285750" indent="-285750">
                        <a:buFont typeface="Arial" panose="020B0604020202020204" pitchFamily="34" charset="0"/>
                        <a:buChar char="•"/>
                      </a:pPr>
                      <a:r>
                        <a:rPr lang="en-US" sz="1400" kern="1200" dirty="0">
                          <a:solidFill>
                            <a:schemeClr val="dk1"/>
                          </a:solidFill>
                          <a:effectLst/>
                          <a:latin typeface="+mn-lt"/>
                          <a:ea typeface="+mn-ea"/>
                          <a:cs typeface="+mn-cs"/>
                        </a:rPr>
                        <a:t>Working and Socializing come second and third most preferred activities.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4951971"/>
                  </a:ext>
                </a:extLst>
              </a:tr>
              <a:tr h="374469">
                <a:tc>
                  <a:txBody>
                    <a:bodyPr/>
                    <a:lstStyle/>
                    <a:p>
                      <a:pPr algn="ctr"/>
                      <a:r>
                        <a:rPr lang="en-US" sz="1400" b="1" kern="1200" dirty="0">
                          <a:solidFill>
                            <a:schemeClr val="tx1"/>
                          </a:solidFill>
                          <a:latin typeface="+mn-lt"/>
                          <a:ea typeface="+mn-ea"/>
                          <a:cs typeface="+mn-cs"/>
                        </a:rPr>
                        <a:t>11th Grade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kern="1200" dirty="0">
                          <a:solidFill>
                            <a:schemeClr val="tx1"/>
                          </a:solidFill>
                          <a:latin typeface="+mn-lt"/>
                          <a:ea typeface="+mn-ea"/>
                          <a:cs typeface="+mn-cs"/>
                        </a:rPr>
                        <a:t>12th Grade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2484446"/>
                  </a:ext>
                </a:extLst>
              </a:tr>
              <a:tr h="1175657">
                <a:tc>
                  <a:txBody>
                    <a:bodyPr/>
                    <a:lstStyle/>
                    <a:p>
                      <a:pPr marL="285750" indent="-285750">
                        <a:buFont typeface="Arial" panose="020B0604020202020204" pitchFamily="34" charset="0"/>
                        <a:buChar char="•"/>
                      </a:pPr>
                      <a:r>
                        <a:rPr lang="en-US" sz="1400" kern="1200" dirty="0">
                          <a:solidFill>
                            <a:schemeClr val="dk1"/>
                          </a:solidFill>
                          <a:effectLst/>
                          <a:latin typeface="+mn-lt"/>
                          <a:ea typeface="+mn-ea"/>
                          <a:cs typeface="+mn-cs"/>
                        </a:rPr>
                        <a:t>People with this level of education show some interest in Working.</a:t>
                      </a:r>
                    </a:p>
                    <a:p>
                      <a:pPr marL="285750" indent="-285750">
                        <a:buFont typeface="Arial" panose="020B0604020202020204" pitchFamily="34" charset="0"/>
                        <a:buChar char="•"/>
                      </a:pPr>
                      <a:r>
                        <a:rPr lang="en-US" sz="1400" kern="1200" dirty="0">
                          <a:solidFill>
                            <a:schemeClr val="dk1"/>
                          </a:solidFill>
                          <a:effectLst/>
                          <a:latin typeface="+mn-lt"/>
                          <a:ea typeface="+mn-ea"/>
                          <a:cs typeface="+mn-cs"/>
                        </a:rPr>
                        <a:t>Working is the most preferred activity in this group. </a:t>
                      </a:r>
                    </a:p>
                    <a:p>
                      <a:pPr marL="285750" indent="-285750">
                        <a:buFont typeface="Arial" panose="020B0604020202020204" pitchFamily="34" charset="0"/>
                        <a:buChar char="•"/>
                      </a:pPr>
                      <a:r>
                        <a:rPr lang="en-US" sz="1400" kern="1200" dirty="0">
                          <a:solidFill>
                            <a:schemeClr val="dk1"/>
                          </a:solidFill>
                          <a:effectLst/>
                          <a:latin typeface="+mn-lt"/>
                          <a:ea typeface="+mn-ea"/>
                          <a:cs typeface="+mn-cs"/>
                        </a:rPr>
                        <a:t>This is followed by Sleeping and then by Socializing and Relaxing.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400" kern="1200" dirty="0">
                          <a:solidFill>
                            <a:schemeClr val="dk1"/>
                          </a:solidFill>
                          <a:effectLst/>
                          <a:latin typeface="+mn-lt"/>
                          <a:ea typeface="+mn-ea"/>
                          <a:cs typeface="+mn-cs"/>
                        </a:rPr>
                        <a:t>There is a drastic increase in the percentage of people who prefer to work to spend their time. </a:t>
                      </a:r>
                    </a:p>
                    <a:p>
                      <a:pPr marL="285750" indent="-285750">
                        <a:buFont typeface="Arial" panose="020B0604020202020204" pitchFamily="34" charset="0"/>
                        <a:buChar char="•"/>
                      </a:pPr>
                      <a:r>
                        <a:rPr lang="en-US" sz="1400" kern="1200" dirty="0">
                          <a:solidFill>
                            <a:schemeClr val="dk1"/>
                          </a:solidFill>
                          <a:effectLst/>
                          <a:latin typeface="+mn-lt"/>
                          <a:ea typeface="+mn-ea"/>
                          <a:cs typeface="+mn-cs"/>
                        </a:rPr>
                        <a:t>Sleeping still remains the second most preferred activity. </a:t>
                      </a:r>
                    </a:p>
                    <a:p>
                      <a:pPr marL="285750" indent="-285750">
                        <a:buFont typeface="Arial" panose="020B0604020202020204" pitchFamily="34" charset="0"/>
                        <a:buChar char="•"/>
                      </a:pPr>
                      <a:r>
                        <a:rPr lang="en-US" sz="1400" kern="1200" dirty="0">
                          <a:solidFill>
                            <a:schemeClr val="dk1"/>
                          </a:solidFill>
                          <a:effectLst/>
                          <a:latin typeface="+mn-lt"/>
                          <a:ea typeface="+mn-ea"/>
                          <a:cs typeface="+mn-cs"/>
                        </a:rPr>
                        <a:t>Also to note is that as the education level increases, the number of</a:t>
                      </a:r>
                      <a:r>
                        <a:rPr lang="en-US" sz="1400" kern="1200" baseline="0" dirty="0">
                          <a:solidFill>
                            <a:schemeClr val="dk1"/>
                          </a:solidFill>
                          <a:effectLst/>
                          <a:latin typeface="+mn-lt"/>
                          <a:ea typeface="+mn-ea"/>
                          <a:cs typeface="+mn-cs"/>
                        </a:rPr>
                        <a:t>  </a:t>
                      </a:r>
                      <a:r>
                        <a:rPr lang="en-US" sz="1400" kern="1200" dirty="0">
                          <a:solidFill>
                            <a:schemeClr val="dk1"/>
                          </a:solidFill>
                          <a:effectLst/>
                          <a:latin typeface="+mn-lt"/>
                          <a:ea typeface="+mn-ea"/>
                          <a:cs typeface="+mn-cs"/>
                        </a:rPr>
                        <a:t>people who prefer to spend their time working also increases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9480707"/>
                  </a:ext>
                </a:extLst>
              </a:tr>
              <a:tr h="418011">
                <a:tc>
                  <a:txBody>
                    <a:bodyPr/>
                    <a:lstStyle/>
                    <a:p>
                      <a:pPr algn="ctr"/>
                      <a:r>
                        <a:rPr lang="en-US" sz="1400" b="1" kern="1200" dirty="0">
                          <a:solidFill>
                            <a:schemeClr val="tx1"/>
                          </a:solidFill>
                          <a:latin typeface="+mn-lt"/>
                          <a:ea typeface="+mn-ea"/>
                          <a:cs typeface="+mn-cs"/>
                        </a:rPr>
                        <a:t>High School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kern="1200" dirty="0">
                          <a:solidFill>
                            <a:schemeClr val="tx1"/>
                          </a:solidFill>
                          <a:latin typeface="+mn-lt"/>
                          <a:ea typeface="+mn-ea"/>
                          <a:cs typeface="+mn-cs"/>
                        </a:rPr>
                        <a:t>Some College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2968060"/>
                  </a:ext>
                </a:extLst>
              </a:tr>
              <a:tr h="798528">
                <a:tc>
                  <a:txBody>
                    <a:bodyPr/>
                    <a:lstStyle/>
                    <a:p>
                      <a:pPr marL="285750" indent="-285750">
                        <a:buFont typeface="Arial" panose="020B0604020202020204" pitchFamily="34" charset="0"/>
                        <a:buChar char="•"/>
                      </a:pPr>
                      <a:r>
                        <a:rPr lang="en-US" sz="1400" kern="1200" dirty="0">
                          <a:solidFill>
                            <a:schemeClr val="dk1"/>
                          </a:solidFill>
                          <a:effectLst/>
                          <a:latin typeface="+mn-lt"/>
                          <a:ea typeface="+mn-ea"/>
                          <a:cs typeface="+mn-cs"/>
                        </a:rPr>
                        <a:t>Working still remains the most preferred activity . </a:t>
                      </a:r>
                    </a:p>
                    <a:p>
                      <a:pPr marL="285750" indent="-285750">
                        <a:buFont typeface="Arial" panose="020B0604020202020204" pitchFamily="34" charset="0"/>
                        <a:buChar char="•"/>
                      </a:pPr>
                      <a:r>
                        <a:rPr lang="en-US" sz="1400" kern="1200" dirty="0">
                          <a:solidFill>
                            <a:schemeClr val="dk1"/>
                          </a:solidFill>
                          <a:effectLst/>
                          <a:latin typeface="+mn-lt"/>
                          <a:ea typeface="+mn-ea"/>
                          <a:cs typeface="+mn-cs"/>
                        </a:rPr>
                        <a:t>People spending time watching television has dropped considerably for this group when compared with 9th grade people. </a:t>
                      </a:r>
                    </a:p>
                    <a:p>
                      <a:pPr marL="285750" indent="-285750">
                        <a:buFont typeface="Arial" panose="020B0604020202020204" pitchFamily="34" charset="0"/>
                        <a:buChar char="•"/>
                      </a:pPr>
                      <a:r>
                        <a:rPr lang="en-US" sz="1400" kern="1200" dirty="0">
                          <a:solidFill>
                            <a:schemeClr val="dk1"/>
                          </a:solidFill>
                          <a:effectLst/>
                          <a:latin typeface="+mn-lt"/>
                          <a:ea typeface="+mn-ea"/>
                          <a:cs typeface="+mn-cs"/>
                        </a:rPr>
                        <a:t>Similar to other groups Sleeping and Socializing are the second and third most preferred activity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400" kern="1200" dirty="0">
                          <a:solidFill>
                            <a:schemeClr val="dk1"/>
                          </a:solidFill>
                          <a:effectLst/>
                          <a:latin typeface="+mn-lt"/>
                          <a:ea typeface="+mn-ea"/>
                          <a:cs typeface="+mn-cs"/>
                        </a:rPr>
                        <a:t>People who have some particular degree from a college still are better qualified than the ones who haven’t even gone to college. </a:t>
                      </a:r>
                    </a:p>
                    <a:p>
                      <a:pPr marL="285750" indent="-285750">
                        <a:buFont typeface="Arial" panose="020B0604020202020204" pitchFamily="34" charset="0"/>
                        <a:buChar char="•"/>
                      </a:pPr>
                      <a:r>
                        <a:rPr lang="en-US" sz="1400" kern="1200" dirty="0">
                          <a:solidFill>
                            <a:schemeClr val="dk1"/>
                          </a:solidFill>
                          <a:effectLst/>
                          <a:latin typeface="+mn-lt"/>
                          <a:ea typeface="+mn-ea"/>
                          <a:cs typeface="+mn-cs"/>
                        </a:rPr>
                        <a:t>This means that they should be better qualified for certain jobs. This is supported by the fact that 52% of the people belonging to this group prefer to spend their time working. </a:t>
                      </a:r>
                    </a:p>
                    <a:p>
                      <a:pPr marL="285750" indent="-285750">
                        <a:buFont typeface="Arial" panose="020B0604020202020204" pitchFamily="34" charset="0"/>
                        <a:buChar char="•"/>
                      </a:pPr>
                      <a:r>
                        <a:rPr lang="en-US" sz="1400" kern="1200" dirty="0">
                          <a:solidFill>
                            <a:schemeClr val="dk1"/>
                          </a:solidFill>
                          <a:effectLst/>
                          <a:latin typeface="+mn-lt"/>
                          <a:ea typeface="+mn-ea"/>
                          <a:cs typeface="+mn-cs"/>
                        </a:rPr>
                        <a:t>Sleeping remains the second most preferred activity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0991092"/>
                  </a:ext>
                </a:extLst>
              </a:tr>
            </a:tbl>
          </a:graphicData>
        </a:graphic>
      </p:graphicFrame>
    </p:spTree>
    <p:extLst>
      <p:ext uri="{BB962C8B-B14F-4D97-AF65-F5344CB8AC3E}">
        <p14:creationId xmlns:p14="http://schemas.microsoft.com/office/powerpoint/2010/main" val="2752642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4294967295"/>
          </p:nvPr>
        </p:nvSpPr>
        <p:spPr>
          <a:xfrm>
            <a:off x="838200" y="1690688"/>
            <a:ext cx="9144000" cy="4967288"/>
          </a:xfrm>
        </p:spPr>
        <p:txBody>
          <a:bodyPr/>
          <a:lstStyle/>
          <a:p>
            <a:pPr marL="38100" indent="0">
              <a:buNone/>
            </a:pPr>
            <a:endParaRPr lang="en-US" sz="2400" dirty="0"/>
          </a:p>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790849637"/>
              </p:ext>
            </p:extLst>
          </p:nvPr>
        </p:nvGraphicFramePr>
        <p:xfrm>
          <a:off x="235130" y="575973"/>
          <a:ext cx="11691259" cy="6014833"/>
        </p:xfrm>
        <a:graphic>
          <a:graphicData uri="http://schemas.openxmlformats.org/drawingml/2006/table">
            <a:tbl>
              <a:tblPr firstRow="1" bandRow="1">
                <a:tableStyleId>{5C22544A-7EE6-4342-B048-85BDC9FD1C3A}</a:tableStyleId>
              </a:tblPr>
              <a:tblGrid>
                <a:gridCol w="5845629">
                  <a:extLst>
                    <a:ext uri="{9D8B030D-6E8A-4147-A177-3AD203B41FA5}">
                      <a16:colId xmlns:a16="http://schemas.microsoft.com/office/drawing/2014/main" val="1144721758"/>
                    </a:ext>
                  </a:extLst>
                </a:gridCol>
                <a:gridCol w="5845630">
                  <a:extLst>
                    <a:ext uri="{9D8B030D-6E8A-4147-A177-3AD203B41FA5}">
                      <a16:colId xmlns:a16="http://schemas.microsoft.com/office/drawing/2014/main" val="552082570"/>
                    </a:ext>
                  </a:extLst>
                </a:gridCol>
              </a:tblGrid>
              <a:tr h="516352">
                <a:tc>
                  <a:txBody>
                    <a:bodyPr/>
                    <a:lstStyle/>
                    <a:p>
                      <a:pPr algn="ctr"/>
                      <a:r>
                        <a:rPr lang="en-US" sz="1400" b="1" kern="1200" dirty="0">
                          <a:solidFill>
                            <a:schemeClr val="tx1"/>
                          </a:solidFill>
                          <a:latin typeface="+mn-lt"/>
                          <a:ea typeface="+mn-ea"/>
                          <a:cs typeface="+mn-cs"/>
                        </a:rPr>
                        <a:t>Associate Degree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Bachelor</a:t>
                      </a:r>
                      <a:r>
                        <a:rPr lang="en-US" sz="1400" baseline="0" dirty="0">
                          <a:solidFill>
                            <a:schemeClr val="tx1"/>
                          </a:solidFill>
                        </a:rPr>
                        <a:t> Degree</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479747"/>
                  </a:ext>
                </a:extLst>
              </a:tr>
              <a:tr h="1430241">
                <a:tc>
                  <a:txBody>
                    <a:bodyPr/>
                    <a:lstStyle/>
                    <a:p>
                      <a:pPr marL="285750" indent="-285750">
                        <a:buFont typeface="Arial" panose="020B0604020202020204" pitchFamily="34" charset="0"/>
                        <a:buChar char="•"/>
                      </a:pPr>
                      <a:r>
                        <a:rPr lang="en-US" sz="1200" kern="1200" dirty="0">
                          <a:solidFill>
                            <a:schemeClr val="dk1"/>
                          </a:solidFill>
                          <a:effectLst/>
                          <a:latin typeface="+mn-lt"/>
                          <a:ea typeface="+mn-ea"/>
                          <a:cs typeface="+mn-cs"/>
                        </a:rPr>
                        <a:t>More than half of the people with an Associate Degree prefer to spend their time Working. </a:t>
                      </a:r>
                    </a:p>
                    <a:p>
                      <a:pPr marL="285750" indent="-285750">
                        <a:buFont typeface="Arial" panose="020B0604020202020204" pitchFamily="34" charset="0"/>
                        <a:buChar char="•"/>
                      </a:pPr>
                      <a:r>
                        <a:rPr lang="en-US" sz="1200" kern="1200" dirty="0">
                          <a:solidFill>
                            <a:schemeClr val="dk1"/>
                          </a:solidFill>
                          <a:effectLst/>
                          <a:latin typeface="+mn-lt"/>
                          <a:ea typeface="+mn-ea"/>
                          <a:cs typeface="+mn-cs"/>
                        </a:rPr>
                        <a:t>This is obvious as people with higher degree are better qualified for certain jobs. </a:t>
                      </a:r>
                    </a:p>
                    <a:p>
                      <a:pPr marL="285750" indent="-285750">
                        <a:buFont typeface="Arial" panose="020B0604020202020204" pitchFamily="34" charset="0"/>
                        <a:buChar char="•"/>
                      </a:pPr>
                      <a:r>
                        <a:rPr lang="en-US" sz="1200" kern="1200" dirty="0">
                          <a:solidFill>
                            <a:schemeClr val="dk1"/>
                          </a:solidFill>
                          <a:effectLst/>
                          <a:latin typeface="+mn-lt"/>
                          <a:ea typeface="+mn-ea"/>
                          <a:cs typeface="+mn-cs"/>
                        </a:rPr>
                        <a:t>Thus people belonging to this group would ideally have stable regular jobs. Considering this, we can see that 55% of these prefer to spend their time working. </a:t>
                      </a:r>
                    </a:p>
                    <a:p>
                      <a:pPr marL="285750" indent="-285750">
                        <a:buFont typeface="Arial" panose="020B0604020202020204" pitchFamily="34" charset="0"/>
                        <a:buChar char="•"/>
                      </a:pPr>
                      <a:r>
                        <a:rPr lang="en-US" sz="1200" kern="1200" dirty="0">
                          <a:solidFill>
                            <a:schemeClr val="dk1"/>
                          </a:solidFill>
                          <a:effectLst/>
                          <a:latin typeface="+mn-lt"/>
                          <a:ea typeface="+mn-ea"/>
                          <a:cs typeface="+mn-cs"/>
                        </a:rPr>
                        <a:t>Even though sleeping and Socializing are second and third most preferred activities, their respective</a:t>
                      </a:r>
                      <a:r>
                        <a:rPr lang="en-US" sz="1200" kern="1200" baseline="0" dirty="0">
                          <a:solidFill>
                            <a:schemeClr val="dk1"/>
                          </a:solidFill>
                          <a:effectLst/>
                          <a:latin typeface="+mn-lt"/>
                          <a:ea typeface="+mn-ea"/>
                          <a:cs typeface="+mn-cs"/>
                        </a:rPr>
                        <a:t> percentages are quite low.</a:t>
                      </a:r>
                      <a:endParaRPr lang="en-US" sz="12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200" kern="1200" dirty="0">
                          <a:solidFill>
                            <a:schemeClr val="dk1"/>
                          </a:solidFill>
                          <a:effectLst/>
                          <a:latin typeface="+mn-lt"/>
                          <a:ea typeface="+mn-ea"/>
                          <a:cs typeface="+mn-cs"/>
                        </a:rPr>
                        <a:t>The trends in this group are very much similar to the trends in the Associate Degree group. </a:t>
                      </a:r>
                    </a:p>
                    <a:p>
                      <a:pPr marL="285750" indent="-285750">
                        <a:buFont typeface="Arial" panose="020B0604020202020204" pitchFamily="34" charset="0"/>
                        <a:buChar char="•"/>
                      </a:pPr>
                      <a:r>
                        <a:rPr lang="en-US" sz="1200" kern="1200" dirty="0">
                          <a:solidFill>
                            <a:schemeClr val="dk1"/>
                          </a:solidFill>
                          <a:effectLst/>
                          <a:latin typeface="+mn-lt"/>
                          <a:ea typeface="+mn-ea"/>
                          <a:cs typeface="+mn-cs"/>
                        </a:rPr>
                        <a:t>Here too, the majority prefer to spend their time working. </a:t>
                      </a:r>
                    </a:p>
                    <a:p>
                      <a:pPr marL="285750" indent="-285750">
                        <a:buFont typeface="Arial" panose="020B0604020202020204" pitchFamily="34" charset="0"/>
                        <a:buChar char="•"/>
                      </a:pPr>
                      <a:r>
                        <a:rPr lang="en-US" sz="1200" kern="1200" dirty="0">
                          <a:solidFill>
                            <a:schemeClr val="dk1"/>
                          </a:solidFill>
                          <a:effectLst/>
                          <a:latin typeface="+mn-lt"/>
                          <a:ea typeface="+mn-ea"/>
                          <a:cs typeface="+mn-cs"/>
                        </a:rPr>
                        <a:t>People with bachelors degree either land a job or prefer to study further. 59% prefer to spend their time working. </a:t>
                      </a:r>
                    </a:p>
                    <a:p>
                      <a:pPr marL="285750" indent="-285750">
                        <a:buFont typeface="Arial" panose="020B0604020202020204" pitchFamily="34" charset="0"/>
                        <a:buChar char="•"/>
                      </a:pPr>
                      <a:r>
                        <a:rPr lang="en-US" sz="1200" kern="1200" dirty="0">
                          <a:solidFill>
                            <a:schemeClr val="dk1"/>
                          </a:solidFill>
                          <a:effectLst/>
                          <a:latin typeface="+mn-lt"/>
                          <a:ea typeface="+mn-ea"/>
                          <a:cs typeface="+mn-cs"/>
                        </a:rPr>
                        <a:t>Sleeping is still the second most preferred activity to spend time among this group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4951971"/>
                  </a:ext>
                </a:extLst>
              </a:tr>
              <a:tr h="390479">
                <a:tc>
                  <a:txBody>
                    <a:bodyPr/>
                    <a:lstStyle/>
                    <a:p>
                      <a:pPr algn="ctr"/>
                      <a:r>
                        <a:rPr lang="en-US" sz="1400" b="1" kern="1200" dirty="0">
                          <a:solidFill>
                            <a:schemeClr val="tx1"/>
                          </a:solidFill>
                          <a:latin typeface="+mn-lt"/>
                          <a:ea typeface="+mn-ea"/>
                          <a:cs typeface="+mn-cs"/>
                        </a:rPr>
                        <a:t>Masters Degree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kern="1200" dirty="0">
                          <a:solidFill>
                            <a:schemeClr val="tx1"/>
                          </a:solidFill>
                          <a:latin typeface="+mn-lt"/>
                          <a:ea typeface="+mn-ea"/>
                          <a:cs typeface="+mn-cs"/>
                        </a:rPr>
                        <a:t>Doctoral Degree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2484446"/>
                  </a:ext>
                </a:extLst>
              </a:tr>
              <a:tr h="1239542">
                <a:tc>
                  <a:txBody>
                    <a:bodyPr/>
                    <a:lstStyle/>
                    <a:p>
                      <a:pPr marL="285750" indent="-285750">
                        <a:buFont typeface="Arial" panose="020B0604020202020204" pitchFamily="34" charset="0"/>
                        <a:buChar char="•"/>
                      </a:pPr>
                      <a:r>
                        <a:rPr lang="en-US" sz="1200" kern="1200" dirty="0">
                          <a:solidFill>
                            <a:schemeClr val="dk1"/>
                          </a:solidFill>
                          <a:effectLst/>
                          <a:latin typeface="+mn-lt"/>
                          <a:ea typeface="+mn-ea"/>
                          <a:cs typeface="+mn-cs"/>
                        </a:rPr>
                        <a:t>People with the masters degree are considered to be specialists in the field that they pursue. </a:t>
                      </a:r>
                    </a:p>
                    <a:p>
                      <a:pPr marL="285750" indent="-285750">
                        <a:buFont typeface="Arial" panose="020B0604020202020204" pitchFamily="34" charset="0"/>
                        <a:buChar char="•"/>
                      </a:pPr>
                      <a:r>
                        <a:rPr lang="en-US" sz="1200" kern="1200" dirty="0">
                          <a:solidFill>
                            <a:schemeClr val="dk1"/>
                          </a:solidFill>
                          <a:effectLst/>
                          <a:latin typeface="+mn-lt"/>
                          <a:ea typeface="+mn-ea"/>
                          <a:cs typeface="+mn-cs"/>
                        </a:rPr>
                        <a:t>Working has to be the preference of the majority here. </a:t>
                      </a:r>
                    </a:p>
                    <a:p>
                      <a:pPr marL="285750" indent="-285750">
                        <a:buFont typeface="Arial" panose="020B0604020202020204" pitchFamily="34" charset="0"/>
                        <a:buChar char="•"/>
                      </a:pPr>
                      <a:r>
                        <a:rPr lang="en-US" sz="1200" kern="1200" dirty="0">
                          <a:solidFill>
                            <a:schemeClr val="dk1"/>
                          </a:solidFill>
                          <a:effectLst/>
                          <a:latin typeface="+mn-lt"/>
                          <a:ea typeface="+mn-ea"/>
                          <a:cs typeface="+mn-cs"/>
                        </a:rPr>
                        <a:t>Even though Sleeping and Socializing are second and third most preferred activities, their percentages are quite low. This is obvious as people with Masters degree often have high ranking jobs with a lot of work load.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200" kern="1200" dirty="0">
                          <a:solidFill>
                            <a:schemeClr val="dk1"/>
                          </a:solidFill>
                          <a:effectLst/>
                          <a:latin typeface="+mn-lt"/>
                          <a:ea typeface="+mn-ea"/>
                          <a:cs typeface="+mn-cs"/>
                        </a:rPr>
                        <a:t>People with Doctoral Degrees are considered experts and often go into Research or similar jobs. </a:t>
                      </a:r>
                    </a:p>
                    <a:p>
                      <a:pPr marL="285750" indent="-285750">
                        <a:buFont typeface="Arial" panose="020B0604020202020204" pitchFamily="34" charset="0"/>
                        <a:buChar char="•"/>
                      </a:pPr>
                      <a:r>
                        <a:rPr lang="en-US" sz="1200" kern="1200" dirty="0">
                          <a:solidFill>
                            <a:schemeClr val="dk1"/>
                          </a:solidFill>
                          <a:effectLst/>
                          <a:latin typeface="+mn-lt"/>
                          <a:ea typeface="+mn-ea"/>
                          <a:cs typeface="+mn-cs"/>
                        </a:rPr>
                        <a:t>Working, obviously is the most preferred way to spend time among this lot. </a:t>
                      </a:r>
                    </a:p>
                    <a:p>
                      <a:pPr marL="285750" indent="-285750">
                        <a:buFont typeface="Arial" panose="020B0604020202020204" pitchFamily="34" charset="0"/>
                        <a:buChar char="•"/>
                      </a:pPr>
                      <a:r>
                        <a:rPr lang="en-US" sz="1200" kern="1200" dirty="0">
                          <a:solidFill>
                            <a:schemeClr val="dk1"/>
                          </a:solidFill>
                          <a:effectLst/>
                          <a:latin typeface="+mn-lt"/>
                          <a:ea typeface="+mn-ea"/>
                          <a:cs typeface="+mn-cs"/>
                        </a:rPr>
                        <a:t>Sleeping , though second most preferred, has very low percentage corresponding to it. The same goes for Socializing and Relaxing.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9480707"/>
                  </a:ext>
                </a:extLst>
              </a:tr>
              <a:tr h="435882">
                <a:tc gridSpan="2">
                  <a:txBody>
                    <a:bodyPr/>
                    <a:lstStyle/>
                    <a:p>
                      <a:pPr algn="ctr"/>
                      <a:r>
                        <a:rPr lang="en-US" sz="1400" b="1" kern="1200" dirty="0">
                          <a:solidFill>
                            <a:schemeClr val="tx1"/>
                          </a:solidFill>
                          <a:latin typeface="+mn-lt"/>
                          <a:ea typeface="+mn-ea"/>
                          <a:cs typeface="+mn-cs"/>
                        </a:rPr>
                        <a:t>Professional Degree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4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2968060"/>
                  </a:ext>
                </a:extLst>
              </a:tr>
              <a:tr h="2002337">
                <a:tc gridSpan="2">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Similar to masters degree, people who have a professional degree in a particular field are considered specialists in their field.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Working still remains the most preferred activity for this lot.  This group shows the maximum percentage for number of people who prefer working across all groups. 67% of people belonging to this group opt to work to spend their time.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Also to be noticed is that this also is the group with the lowest percentage of people who prefer to spend their time watching television.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Sleeping and Socializing and Relaxing remain the second and third most preferred activities but their percentages are the least similar to the people belonging to the Doctoral degree group.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We can safely deduce that as the education level gets higher, the percentage of people preferring to spend their time working increases.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Higher education would help people get better jobs that pay more and thus would mean that demand more work.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Also, doctoral and professional degree holders,  do not prefer Socializing and Relaxing much. The percentage corresponding to Sleeping and Socializing keeps dropping .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effectLst/>
                          <a:latin typeface="+mn-lt"/>
                          <a:ea typeface="+mn-ea"/>
                          <a:cs typeface="+mn-cs"/>
                        </a:rPr>
                        <a:t>Also, irrespective of education, Sleeping remains either the most preferred or the second most preferred activity amongst 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4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0991092"/>
                  </a:ext>
                </a:extLst>
              </a:tr>
            </a:tbl>
          </a:graphicData>
        </a:graphic>
      </p:graphicFrame>
    </p:spTree>
    <p:extLst>
      <p:ext uri="{BB962C8B-B14F-4D97-AF65-F5344CB8AC3E}">
        <p14:creationId xmlns:p14="http://schemas.microsoft.com/office/powerpoint/2010/main" val="28788814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792</TotalTime>
  <Words>3474</Words>
  <Application>Microsoft Office PowerPoint</Application>
  <PresentationFormat>Widescreen</PresentationFormat>
  <Paragraphs>469</Paragraphs>
  <Slides>21</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9" baseType="lpstr">
      <vt:lpstr>Arial</vt:lpstr>
      <vt:lpstr>Calibri</vt:lpstr>
      <vt:lpstr>Calibri Light</vt:lpstr>
      <vt:lpstr>Chiller</vt:lpstr>
      <vt:lpstr>Lucida Console</vt:lpstr>
      <vt:lpstr>Snap ITC</vt:lpstr>
      <vt:lpstr>Office Theme</vt:lpstr>
      <vt:lpstr>Worksheet</vt:lpstr>
      <vt:lpstr>INTELLIGENCE ANALYTICS  CHALLENGE </vt:lpstr>
      <vt:lpstr>PowerPoint Presentation</vt:lpstr>
      <vt:lpstr>PowerPoint Presentation</vt:lpstr>
      <vt:lpstr>PowerPoint Presentation</vt:lpstr>
      <vt:lpstr>INFERENCES BASED ON EMPLOYMENT</vt:lpstr>
      <vt:lpstr>PowerPoint Presentation</vt:lpstr>
      <vt:lpstr>PowerPoint Presentation</vt:lpstr>
      <vt:lpstr>PowerPoint Presentation</vt:lpstr>
      <vt:lpstr>PowerPoint Presentation</vt:lpstr>
      <vt:lpstr>Analysis of time spent on Baby Care</vt:lpstr>
      <vt:lpstr>Analysis of time spent on Baby Care</vt:lpstr>
      <vt:lpstr>Analysis of time spent on Baby Care</vt:lpstr>
      <vt:lpstr>PowerPoint Presentation</vt:lpstr>
      <vt:lpstr>PowerPoint Presentation</vt:lpstr>
      <vt:lpstr>PowerPoint Presentation</vt:lpstr>
      <vt:lpstr>PowerPoint Presentation</vt:lpstr>
      <vt:lpstr>PowerPoint Presentation</vt:lpstr>
      <vt:lpstr>PowerPoint Presentation</vt:lpstr>
      <vt:lpstr>Prediction model for Test Dataset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Murali, Aditya</dc:creator>
  <cp:lastModifiedBy>Murali, Aditya</cp:lastModifiedBy>
  <cp:revision>88</cp:revision>
  <dcterms:created xsi:type="dcterms:W3CDTF">2018-03-17T16:52:35Z</dcterms:created>
  <dcterms:modified xsi:type="dcterms:W3CDTF">2018-03-21T04:44:32Z</dcterms:modified>
</cp:coreProperties>
</file>